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_rels/notesSlide35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45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media/image57.png" ContentType="image/png"/>
  <Override PartName="/ppt/media/image1.png" ContentType="image/png"/>
  <Override PartName="/ppt/media/image58.png" ContentType="image/png"/>
  <Override PartName="/ppt/media/image2.png" ContentType="image/png"/>
  <Override PartName="/ppt/media/image4.jpeg" ContentType="image/jpeg"/>
  <Override PartName="/ppt/media/image59.png" ContentType="image/png"/>
  <Override PartName="/ppt/media/image3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62.gif" ContentType="image/gif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60.png" ContentType="image/png"/>
  <Override PartName="/ppt/media/image61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move the slide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58E61B9A-3921-4ED3-A388-F8414782C2D0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" sz="1100" spc="-1" strike="noStrike">
                <a:latin typeface="Arial"/>
              </a:rPr>
              <a:t>Explain explicitly the importance of break statement in snippet 1 and count==2 condition in snippet 2 which performs the same function.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sldImg"/>
          </p:nvPr>
        </p:nvSpPr>
        <p:spPr>
          <a:xfrm>
            <a:off x="1143360" y="685800"/>
            <a:ext cx="4571640" cy="3427920"/>
          </a:xfrm>
          <a:prstGeom prst="rect">
            <a:avLst/>
          </a:prstGeom>
        </p:spPr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" sz="1100" spc="-1" strike="noStrike">
                <a:latin typeface="Arial"/>
              </a:rPr>
              <a:t>Explain explicitly the importance of break statement in snippet 1 and count==2 condition in snippet 2 which performs the same function.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 type="sldImg"/>
          </p:nvPr>
        </p:nvSpPr>
        <p:spPr>
          <a:xfrm>
            <a:off x="1143360" y="685800"/>
            <a:ext cx="4571640" cy="3427920"/>
          </a:xfrm>
          <a:prstGeom prst="rect">
            <a:avLst/>
          </a:prstGeom>
        </p:spPr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" sz="1100" spc="-1" strike="noStrike">
                <a:latin typeface="Arial"/>
              </a:rPr>
              <a:t>Explain the difference between time complexity equation and Big O function with the given example.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sldImg"/>
          </p:nvPr>
        </p:nvSpPr>
        <p:spPr>
          <a:xfrm>
            <a:off x="1143360" y="685800"/>
            <a:ext cx="4571640" cy="3427920"/>
          </a:xfrm>
          <a:prstGeom prst="rect">
            <a:avLst/>
          </a:prstGeom>
        </p:spPr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" sz="1100" spc="-1" strike="noStrike">
                <a:latin typeface="Arial"/>
              </a:rPr>
              <a:t>Case 1: O(log</a:t>
            </a:r>
            <a:r>
              <a:rPr b="0" lang="en" sz="1100" spc="-1" strike="noStrike" baseline="-25000">
                <a:latin typeface="Arial"/>
              </a:rPr>
              <a:t>2</a:t>
            </a:r>
            <a:r>
              <a:rPr b="0" lang="en" sz="1100" spc="-1" strike="noStrike">
                <a:latin typeface="Arial"/>
              </a:rPr>
              <a:t>n)</a:t>
            </a:r>
            <a:r>
              <a:rPr b="0" lang="en" sz="1100" spc="-1" strike="noStrike">
                <a:latin typeface="Arial"/>
              </a:rPr>
              <a:t>	</a:t>
            </a:r>
            <a:r>
              <a:rPr b="0" lang="en" sz="1100" spc="-1" strike="noStrike">
                <a:latin typeface="Arial"/>
              </a:rPr>
              <a:t>Case 2: O(log</a:t>
            </a:r>
            <a:r>
              <a:rPr b="0" lang="en" sz="1100" spc="-1" strike="noStrike" baseline="-25000">
                <a:latin typeface="Arial"/>
              </a:rPr>
              <a:t>2</a:t>
            </a:r>
            <a:r>
              <a:rPr b="0" lang="en" sz="1100" spc="-1" strike="noStrike">
                <a:latin typeface="Arial"/>
              </a:rPr>
              <a:t>(log</a:t>
            </a:r>
            <a:r>
              <a:rPr b="0" lang="en" sz="1100" spc="-1" strike="noStrike" baseline="-25000">
                <a:latin typeface="Arial"/>
              </a:rPr>
              <a:t>2</a:t>
            </a:r>
            <a:r>
              <a:rPr b="0" lang="en" sz="1100" spc="-1" strike="noStrike">
                <a:latin typeface="Arial"/>
              </a:rPr>
              <a:t>n))</a:t>
            </a:r>
            <a:r>
              <a:rPr b="0" lang="en" sz="1100" spc="-1" strike="noStrike">
                <a:latin typeface="Arial"/>
              </a:rPr>
              <a:t>	</a:t>
            </a:r>
            <a:r>
              <a:rPr b="0" lang="en" sz="1100" spc="-1" strike="noStrike">
                <a:latin typeface="Arial"/>
              </a:rPr>
              <a:t>	</a:t>
            </a:r>
            <a:r>
              <a:rPr b="0" lang="en" sz="1100" spc="-1" strike="noStrike">
                <a:latin typeface="Arial"/>
              </a:rPr>
              <a:t>Case 3: O(n!)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 type="sldImg"/>
          </p:nvPr>
        </p:nvSpPr>
        <p:spPr>
          <a:xfrm>
            <a:off x="1143360" y="685800"/>
            <a:ext cx="4571640" cy="3427920"/>
          </a:xfrm>
          <a:prstGeom prst="rect">
            <a:avLst/>
          </a:prstGeom>
        </p:spPr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457200" indent="-216000">
              <a:lnSpc>
                <a:spcPct val="100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000000"/>
                </a:solidFill>
                <a:latin typeface="Arial"/>
              </a:rPr>
              <a:t>T(n) ∈ O(2</a:t>
            </a:r>
            <a:r>
              <a:rPr b="0" lang="en" sz="1100" spc="-1" strike="noStrike" baseline="30000">
                <a:solidFill>
                  <a:srgbClr val="000000"/>
                </a:solidFill>
                <a:latin typeface="Arial"/>
              </a:rPr>
              <a:t>n</a:t>
            </a:r>
            <a:r>
              <a:rPr b="0" lang="en" sz="1100" spc="-1" strike="noStrike">
                <a:solidFill>
                  <a:srgbClr val="000000"/>
                </a:solidFill>
                <a:latin typeface="Arial"/>
              </a:rPr>
              <a:t>) – Exponential time, S(n) ∈ O(n)  – Linear space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sldImg"/>
          </p:nvPr>
        </p:nvSpPr>
        <p:spPr>
          <a:xfrm>
            <a:off x="1143360" y="685800"/>
            <a:ext cx="4571640" cy="3427920"/>
          </a:xfrm>
          <a:prstGeom prst="rect">
            <a:avLst/>
          </a:prstGeom>
        </p:spPr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457200" indent="-216000">
              <a:lnSpc>
                <a:spcPct val="100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000000"/>
                </a:solidFill>
                <a:latin typeface="Arial"/>
              </a:rPr>
              <a:t>T(n) ∈ O(n) – Linear time   S(n) ∈ O(n) – Linear space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sldImg"/>
          </p:nvPr>
        </p:nvSpPr>
        <p:spPr>
          <a:xfrm>
            <a:off x="1143360" y="685800"/>
            <a:ext cx="4571640" cy="3427920"/>
          </a:xfrm>
          <a:prstGeom prst="rect">
            <a:avLst/>
          </a:prstGeom>
        </p:spPr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457200" indent="-216000">
              <a:lnSpc>
                <a:spcPct val="100000"/>
              </a:lnSpc>
              <a:tabLst>
                <a:tab algn="l" pos="0"/>
              </a:tabLst>
            </a:pPr>
            <a:r>
              <a:rPr b="0" lang="en" sz="1100" spc="-1" strike="noStrike">
                <a:solidFill>
                  <a:srgbClr val="000000"/>
                </a:solidFill>
                <a:latin typeface="Arial"/>
              </a:rPr>
              <a:t>T(n) ∈ O(n) – Linear time    S(n) ∈ O(1) – Constant space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sldImg"/>
          </p:nvPr>
        </p:nvSpPr>
        <p:spPr>
          <a:xfrm>
            <a:off x="1143360" y="685800"/>
            <a:ext cx="4571640" cy="3427920"/>
          </a:xfrm>
          <a:prstGeom prst="rect">
            <a:avLst/>
          </a:prstGeom>
        </p:spPr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" sz="1100" spc="-1" strike="noStrike">
                <a:latin typeface="Arial"/>
              </a:rPr>
              <a:t>Explain how time complexity changes from n to </a:t>
            </a:r>
            <a:r>
              <a:rPr b="0" lang="en" sz="1100" spc="-1" strike="noStrike">
                <a:solidFill>
                  <a:srgbClr val="000000"/>
                </a:solidFill>
                <a:latin typeface="Arial"/>
              </a:rPr>
              <a:t>√n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sldImg"/>
          </p:nvPr>
        </p:nvSpPr>
        <p:spPr>
          <a:xfrm>
            <a:off x="1143360" y="685800"/>
            <a:ext cx="4571640" cy="3427920"/>
          </a:xfrm>
          <a:prstGeom prst="rect">
            <a:avLst/>
          </a:prstGeom>
        </p:spPr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" sz="1100" spc="-1" strike="noStrike">
                <a:latin typeface="Arial"/>
              </a:rPr>
              <a:t>Explain how time complexity changes from n to </a:t>
            </a:r>
            <a:r>
              <a:rPr b="0" lang="en" sz="1100" spc="-1" strike="noStrike">
                <a:solidFill>
                  <a:srgbClr val="000000"/>
                </a:solidFill>
                <a:latin typeface="Arial"/>
              </a:rPr>
              <a:t>√n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sldImg"/>
          </p:nvPr>
        </p:nvSpPr>
        <p:spPr>
          <a:xfrm>
            <a:off x="1143360" y="685800"/>
            <a:ext cx="4571640" cy="3427920"/>
          </a:xfrm>
          <a:prstGeom prst="rect">
            <a:avLst/>
          </a:prstGeom>
        </p:spPr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" sz="1100" spc="-1" strike="noStrike">
                <a:latin typeface="Arial"/>
              </a:rPr>
              <a:t>Explain derivation of 6k+-1 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sldImg"/>
          </p:nvPr>
        </p:nvSpPr>
        <p:spPr>
          <a:xfrm>
            <a:off x="1143360" y="685800"/>
            <a:ext cx="4571640" cy="3427920"/>
          </a:xfrm>
          <a:prstGeom prst="rect">
            <a:avLst/>
          </a:prstGeom>
        </p:spPr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" sz="1100" spc="-1" strike="noStrike">
                <a:latin typeface="Arial"/>
              </a:rPr>
              <a:t>Explain the algo (gif) in detail and also how to find out the time complexity(n*log(log n))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 type="sldImg"/>
          </p:nvPr>
        </p:nvSpPr>
        <p:spPr>
          <a:xfrm>
            <a:off x="1143360" y="685800"/>
            <a:ext cx="4571640" cy="3427920"/>
          </a:xfrm>
          <a:prstGeom prst="rect">
            <a:avLst/>
          </a:prstGeom>
        </p:spPr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" sz="1100" spc="-1" strike="noStrike">
                <a:latin typeface="Arial"/>
              </a:rPr>
              <a:t>Explain the approach students should prefer before the coding begins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 type="sldImg"/>
          </p:nvPr>
        </p:nvSpPr>
        <p:spPr>
          <a:xfrm>
            <a:off x="1143360" y="685800"/>
            <a:ext cx="4571640" cy="3427920"/>
          </a:xfrm>
          <a:prstGeom prst="rect">
            <a:avLst/>
          </a:prstGeom>
        </p:spPr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" sz="1100" spc="-1" strike="noStrike">
                <a:latin typeface="Arial"/>
              </a:rPr>
              <a:t>Explain the approach students should prefer before the coding begins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sldImg"/>
          </p:nvPr>
        </p:nvSpPr>
        <p:spPr>
          <a:xfrm>
            <a:off x="1143360" y="685800"/>
            <a:ext cx="4571640" cy="3427920"/>
          </a:xfrm>
          <a:prstGeom prst="rect">
            <a:avLst/>
          </a:prstGeom>
        </p:spPr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" sz="1100" spc="-1" strike="noStrike">
                <a:latin typeface="Arial"/>
              </a:rPr>
              <a:t>Explain explicitly the importance of break statement in snippet 1 and count==2 condition in snippet 2 which performs the same function.</a:t>
            </a:r>
            <a:endParaRPr b="0" lang="en-IN" sz="1100" spc="-1" strike="noStrike"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 type="sldImg"/>
          </p:nvPr>
        </p:nvSpPr>
        <p:spPr>
          <a:xfrm>
            <a:off x="1143360" y="685800"/>
            <a:ext cx="4571640" cy="3427920"/>
          </a:xfrm>
          <a:prstGeom prst="rect">
            <a:avLst/>
          </a:prstGeom>
        </p:spPr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jpe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gif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663840" y="572040"/>
            <a:ext cx="2056680" cy="54828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2"/>
          <p:cNvSpPr/>
          <p:nvPr/>
        </p:nvSpPr>
        <p:spPr>
          <a:xfrm>
            <a:off x="628200" y="2614680"/>
            <a:ext cx="6234840" cy="63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tabLst>
                <a:tab algn="l" pos="0"/>
              </a:tabLst>
            </a:pPr>
            <a:r>
              <a:rPr b="0" lang="en" sz="4000" spc="-1" strike="noStrike">
                <a:solidFill>
                  <a:srgbClr val="000000"/>
                </a:solidFill>
                <a:latin typeface="Trebuchet MS"/>
                <a:ea typeface="Trebuchet MS"/>
              </a:rPr>
              <a:t>Algorithms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84" name="CustomShape 3"/>
          <p:cNvSpPr/>
          <p:nvPr/>
        </p:nvSpPr>
        <p:spPr>
          <a:xfrm>
            <a:off x="7582320" y="0"/>
            <a:ext cx="1355760" cy="1576800"/>
          </a:xfrm>
          <a:prstGeom prst="rect">
            <a:avLst/>
          </a:prstGeom>
          <a:blipFill rotWithShape="0">
            <a:blip r:embed="rId2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4"/>
          <p:cNvSpPr/>
          <p:nvPr/>
        </p:nvSpPr>
        <p:spPr>
          <a:xfrm>
            <a:off x="1413720" y="1034640"/>
            <a:ext cx="1355760" cy="23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tabLst>
                <a:tab algn="l" pos="0"/>
              </a:tabLst>
            </a:pPr>
            <a:r>
              <a:rPr b="0" i="1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#LifeKoKaroLift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0" y="0"/>
            <a:ext cx="9143280" cy="636120"/>
          </a:xfrm>
          <a:custGeom>
            <a:avLst/>
            <a:gdLst/>
            <a:ahLst/>
            <a:rect l="l" t="t" r="r" b="b"/>
            <a:pathLst>
              <a:path w="9144000" h="636905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2"/>
          <p:cNvSpPr/>
          <p:nvPr/>
        </p:nvSpPr>
        <p:spPr>
          <a:xfrm>
            <a:off x="7929360" y="210240"/>
            <a:ext cx="812880" cy="21636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3"/>
          <p:cNvSpPr/>
          <p:nvPr/>
        </p:nvSpPr>
        <p:spPr>
          <a:xfrm>
            <a:off x="389880" y="92520"/>
            <a:ext cx="694116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ffffff"/>
                </a:solidFill>
                <a:latin typeface="Trebuchet MS"/>
                <a:ea typeface="Trebuchet MS"/>
              </a:rPr>
              <a:t>Complexity Functions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39" name="CustomShape 4"/>
          <p:cNvSpPr/>
          <p:nvPr/>
        </p:nvSpPr>
        <p:spPr>
          <a:xfrm>
            <a:off x="349200" y="1019520"/>
            <a:ext cx="8393040" cy="142776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5"/>
          <p:cNvSpPr/>
          <p:nvPr/>
        </p:nvSpPr>
        <p:spPr>
          <a:xfrm>
            <a:off x="395280" y="484560"/>
            <a:ext cx="7164720" cy="349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for (int i = 0; i &lt; id.length; i++) {</a:t>
            </a:r>
            <a:endParaRPr b="0" lang="en-IN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    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for (int j = i+1; j &lt; id.length; j++){</a:t>
            </a:r>
            <a:endParaRPr b="0" lang="en-IN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        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if (id[i] == id[j]) { </a:t>
            </a:r>
            <a:endParaRPr b="0" lang="en-IN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           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System.out.print(id[i] + " "); </a:t>
            </a:r>
            <a:endParaRPr b="0" lang="en-IN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           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break;    }}}</a:t>
            </a:r>
            <a:endParaRPr b="0" lang="en-IN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IN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IN" sz="1600" spc="-1" strike="noStrike">
              <a:latin typeface="Arial"/>
            </a:endParaRPr>
          </a:p>
        </p:txBody>
      </p:sp>
      <p:sp>
        <p:nvSpPr>
          <p:cNvPr id="141" name="CustomShape 6"/>
          <p:cNvSpPr/>
          <p:nvPr/>
        </p:nvSpPr>
        <p:spPr>
          <a:xfrm>
            <a:off x="6612120" y="1359360"/>
            <a:ext cx="174528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SNIPPET 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2" name="CustomShape 7"/>
          <p:cNvSpPr/>
          <p:nvPr/>
        </p:nvSpPr>
        <p:spPr>
          <a:xfrm>
            <a:off x="349200" y="2830680"/>
            <a:ext cx="8393040" cy="22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1" lang="en" sz="1600" spc="-1" strike="noStrike">
                <a:solidFill>
                  <a:srgbClr val="000000"/>
                </a:solidFill>
                <a:latin typeface="Arial"/>
                <a:ea typeface="Arial"/>
              </a:rPr>
              <a:t>Time complexity: 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Arial"/>
                <a:ea typeface="Arial"/>
              </a:rPr>
              <a:t>T(n) = C1 + 𝑛(𝑛−1) / 2 * C2 ⇒ T(n ) ∈ O(𝑛</a:t>
            </a:r>
            <a:r>
              <a:rPr b="0" lang="en" sz="16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2</a:t>
            </a:r>
            <a:r>
              <a:rPr b="0" lang="en" sz="1600" spc="-1" strike="noStrike">
                <a:solidFill>
                  <a:srgbClr val="000000"/>
                </a:solidFill>
                <a:latin typeface="Arial"/>
                <a:ea typeface="Arial"/>
              </a:rPr>
              <a:t> ) – Quadratic function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1" lang="en" sz="1600" spc="-1" strike="noStrike">
                <a:solidFill>
                  <a:srgbClr val="000000"/>
                </a:solidFill>
                <a:latin typeface="Arial"/>
                <a:ea typeface="Arial"/>
              </a:rPr>
              <a:t>Space complexity: 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Arial"/>
                <a:ea typeface="Arial"/>
              </a:rPr>
              <a:t>S(n ) ∈ O(1) – Constant function </a:t>
            </a:r>
            <a:endParaRPr b="0" lang="en-IN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0" y="0"/>
            <a:ext cx="9143280" cy="636120"/>
          </a:xfrm>
          <a:custGeom>
            <a:avLst/>
            <a:gdLst/>
            <a:ahLst/>
            <a:rect l="l" t="t" r="r" b="b"/>
            <a:pathLst>
              <a:path w="9144000" h="636905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2"/>
          <p:cNvSpPr/>
          <p:nvPr/>
        </p:nvSpPr>
        <p:spPr>
          <a:xfrm>
            <a:off x="7929360" y="210240"/>
            <a:ext cx="812880" cy="21636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3"/>
          <p:cNvSpPr/>
          <p:nvPr/>
        </p:nvSpPr>
        <p:spPr>
          <a:xfrm>
            <a:off x="389880" y="92520"/>
            <a:ext cx="694116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ffffff"/>
                </a:solidFill>
                <a:latin typeface="Trebuchet MS"/>
                <a:ea typeface="Trebuchet MS"/>
              </a:rPr>
              <a:t>Complexity Functions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46" name="CustomShape 4"/>
          <p:cNvSpPr/>
          <p:nvPr/>
        </p:nvSpPr>
        <p:spPr>
          <a:xfrm>
            <a:off x="395280" y="636840"/>
            <a:ext cx="7164720" cy="349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for (int i = 0; i &lt; id.length; i++){</a:t>
            </a:r>
            <a:endParaRPr b="0" lang="en-IN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    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count[id[i]]++;</a:t>
            </a:r>
            <a:endParaRPr b="0" lang="en-IN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    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if (count[id[i]] == 2){</a:t>
            </a:r>
            <a:endParaRPr b="0" lang="en-IN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        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System.out.print(id[i] + " ");</a:t>
            </a:r>
            <a:endParaRPr b="0" lang="en-IN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    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}</a:t>
            </a:r>
            <a:endParaRPr b="0" lang="en-IN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    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System.out.println();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	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	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}</a:t>
            </a:r>
            <a:endParaRPr b="0" lang="en-IN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IN" sz="1600" spc="-1" strike="noStrike">
              <a:latin typeface="Arial"/>
            </a:endParaRPr>
          </a:p>
        </p:txBody>
      </p:sp>
      <p:sp>
        <p:nvSpPr>
          <p:cNvPr id="147" name="CustomShape 5"/>
          <p:cNvSpPr/>
          <p:nvPr/>
        </p:nvSpPr>
        <p:spPr>
          <a:xfrm>
            <a:off x="375120" y="987120"/>
            <a:ext cx="8393040" cy="164520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6"/>
          <p:cNvSpPr/>
          <p:nvPr/>
        </p:nvSpPr>
        <p:spPr>
          <a:xfrm>
            <a:off x="6260760" y="987120"/>
            <a:ext cx="1745280" cy="164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SNIPPET 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49" name="CustomShape 7"/>
          <p:cNvSpPr/>
          <p:nvPr/>
        </p:nvSpPr>
        <p:spPr>
          <a:xfrm>
            <a:off x="375120" y="2880000"/>
            <a:ext cx="8393040" cy="20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1" lang="en" sz="1600" spc="-1" strike="noStrike">
                <a:solidFill>
                  <a:srgbClr val="000000"/>
                </a:solidFill>
                <a:latin typeface="Arial"/>
                <a:ea typeface="Arial"/>
              </a:rPr>
              <a:t>Time complexity: 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Arial"/>
                <a:ea typeface="Arial"/>
              </a:rPr>
              <a:t>T(n) = C1 + n* C2 ⇒ T(n) ∈ O(𝑛) – Linear function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1" lang="en" sz="1600" spc="-1" strike="noStrike">
                <a:solidFill>
                  <a:srgbClr val="000000"/>
                </a:solidFill>
                <a:latin typeface="Arial"/>
                <a:ea typeface="Arial"/>
              </a:rPr>
              <a:t>Space complexity: 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2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Arial"/>
                <a:ea typeface="Arial"/>
              </a:rPr>
              <a:t>S(n) ∈ O(n) – Linear function</a:t>
            </a:r>
            <a:endParaRPr b="0" lang="en-IN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0" y="0"/>
            <a:ext cx="9143280" cy="636120"/>
          </a:xfrm>
          <a:custGeom>
            <a:avLst/>
            <a:gdLst/>
            <a:ahLst/>
            <a:rect l="l" t="t" r="r" b="b"/>
            <a:pathLst>
              <a:path w="9144000" h="636905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2"/>
          <p:cNvSpPr/>
          <p:nvPr/>
        </p:nvSpPr>
        <p:spPr>
          <a:xfrm>
            <a:off x="7929360" y="210240"/>
            <a:ext cx="812880" cy="21636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3"/>
          <p:cNvSpPr/>
          <p:nvPr/>
        </p:nvSpPr>
        <p:spPr>
          <a:xfrm>
            <a:off x="389880" y="92520"/>
            <a:ext cx="694116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ffffff"/>
                </a:solidFill>
                <a:latin typeface="Trebuchet MS"/>
                <a:ea typeface="Trebuchet MS"/>
              </a:rPr>
              <a:t>Asymptotic Notations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53" name="CustomShape 4"/>
          <p:cNvSpPr/>
          <p:nvPr/>
        </p:nvSpPr>
        <p:spPr>
          <a:xfrm>
            <a:off x="281880" y="908640"/>
            <a:ext cx="8649360" cy="102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Asymptotic notations are standard notations used to express time and space complexity of any algorithm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Three types of asymptotic notations are most commonly used:</a:t>
            </a:r>
            <a:endParaRPr b="0" lang="en-IN" sz="18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914400" indent="-342360">
              <a:lnSpc>
                <a:spcPct val="100000"/>
              </a:lnSpc>
              <a:buClr>
                <a:srgbClr val="000000"/>
              </a:buClr>
              <a:buFont typeface="Arial"/>
              <a:buChar char="➔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Big O (O)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914400" indent="-342360">
              <a:lnSpc>
                <a:spcPct val="100000"/>
              </a:lnSpc>
              <a:buClr>
                <a:srgbClr val="000000"/>
              </a:buClr>
              <a:buFont typeface="Arial"/>
              <a:buChar char="➔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Big Omega (Ω)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914400" indent="-342360">
              <a:lnSpc>
                <a:spcPct val="100000"/>
              </a:lnSpc>
              <a:buClr>
                <a:srgbClr val="000000"/>
              </a:buClr>
              <a:buFont typeface="Arial"/>
              <a:buChar char="➔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Big Theta (θ)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0" y="0"/>
            <a:ext cx="9143280" cy="636120"/>
          </a:xfrm>
          <a:custGeom>
            <a:avLst/>
            <a:gdLst/>
            <a:ahLst/>
            <a:rect l="l" t="t" r="r" b="b"/>
            <a:pathLst>
              <a:path w="9144000" h="636905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2"/>
          <p:cNvSpPr/>
          <p:nvPr/>
        </p:nvSpPr>
        <p:spPr>
          <a:xfrm>
            <a:off x="7929360" y="210240"/>
            <a:ext cx="812880" cy="21636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3"/>
          <p:cNvSpPr/>
          <p:nvPr/>
        </p:nvSpPr>
        <p:spPr>
          <a:xfrm>
            <a:off x="389880" y="92520"/>
            <a:ext cx="694116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ffffff"/>
                </a:solidFill>
                <a:latin typeface="Trebuchet MS"/>
                <a:ea typeface="Trebuchet MS"/>
              </a:rPr>
              <a:t>Asymptotic Notations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157" name="Google Shape;153;p32_1" descr=""/>
          <p:cNvPicPr/>
          <p:nvPr/>
        </p:nvPicPr>
        <p:blipFill>
          <a:blip r:embed="rId2"/>
          <a:srcRect l="20433" t="0" r="10675" b="0"/>
          <a:stretch/>
        </p:blipFill>
        <p:spPr>
          <a:xfrm>
            <a:off x="4479120" y="1340640"/>
            <a:ext cx="4372920" cy="3569760"/>
          </a:xfrm>
          <a:prstGeom prst="rect">
            <a:avLst/>
          </a:prstGeom>
          <a:ln w="0">
            <a:noFill/>
          </a:ln>
        </p:spPr>
      </p:pic>
      <p:sp>
        <p:nvSpPr>
          <p:cNvPr id="158" name="CustomShape 4"/>
          <p:cNvSpPr/>
          <p:nvPr/>
        </p:nvSpPr>
        <p:spPr>
          <a:xfrm>
            <a:off x="246960" y="729360"/>
            <a:ext cx="8649360" cy="102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Big O(O)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59" name="CustomShape 5"/>
          <p:cNvSpPr/>
          <p:nvPr/>
        </p:nvSpPr>
        <p:spPr>
          <a:xfrm>
            <a:off x="389880" y="1340640"/>
            <a:ext cx="3849120" cy="135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Big O indicates the upper bound of the running time of an algorithm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When calculating Big O, the time complexity function of an algorithm is lower than or equal to the upper bound</a:t>
            </a:r>
            <a:endParaRPr b="0" lang="en-IN" sz="18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The most frequently used notation to find complexity functions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3" descr=""/>
          <p:cNvPicPr/>
          <p:nvPr/>
        </p:nvPicPr>
        <p:blipFill>
          <a:blip r:embed="rId1"/>
          <a:srcRect l="15870" t="0" r="18057" b="0"/>
          <a:stretch/>
        </p:blipFill>
        <p:spPr>
          <a:xfrm>
            <a:off x="4568400" y="1340640"/>
            <a:ext cx="4194000" cy="3569760"/>
          </a:xfrm>
          <a:prstGeom prst="rect">
            <a:avLst/>
          </a:prstGeom>
          <a:ln w="0">
            <a:noFill/>
          </a:ln>
        </p:spPr>
      </p:pic>
      <p:sp>
        <p:nvSpPr>
          <p:cNvPr id="161" name="CustomShape 1"/>
          <p:cNvSpPr/>
          <p:nvPr/>
        </p:nvSpPr>
        <p:spPr>
          <a:xfrm>
            <a:off x="0" y="0"/>
            <a:ext cx="9143280" cy="636120"/>
          </a:xfrm>
          <a:custGeom>
            <a:avLst/>
            <a:gdLst/>
            <a:ahLst/>
            <a:rect l="l" t="t" r="r" b="b"/>
            <a:pathLst>
              <a:path w="9144000" h="636905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2"/>
          <p:cNvSpPr/>
          <p:nvPr/>
        </p:nvSpPr>
        <p:spPr>
          <a:xfrm>
            <a:off x="7929360" y="210240"/>
            <a:ext cx="812880" cy="216360"/>
          </a:xfrm>
          <a:prstGeom prst="rect">
            <a:avLst/>
          </a:prstGeom>
          <a:blipFill rotWithShape="0">
            <a:blip r:embed="rId2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3"/>
          <p:cNvSpPr/>
          <p:nvPr/>
        </p:nvSpPr>
        <p:spPr>
          <a:xfrm>
            <a:off x="389880" y="92520"/>
            <a:ext cx="694116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ffffff"/>
                </a:solidFill>
                <a:latin typeface="Trebuchet MS"/>
                <a:ea typeface="Trebuchet MS"/>
              </a:rPr>
              <a:t>Asymptotic Notations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64" name="CustomShape 4"/>
          <p:cNvSpPr/>
          <p:nvPr/>
        </p:nvSpPr>
        <p:spPr>
          <a:xfrm>
            <a:off x="246960" y="729360"/>
            <a:ext cx="8649360" cy="102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Big Omega(Ω)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559080" y="1941480"/>
            <a:ext cx="3849120" cy="236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Big Omega indicates the lower bound of the running time of an algorithm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When calculating Big Omega, the time complexity function of an algorithm is higher than or equal to the lower bound.</a:t>
            </a:r>
            <a:endParaRPr b="0" lang="en-IN" sz="18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70;p34" descr=""/>
          <p:cNvPicPr/>
          <p:nvPr/>
        </p:nvPicPr>
        <p:blipFill>
          <a:blip r:embed="rId1"/>
          <a:srcRect l="0" t="0" r="21339" b="0"/>
          <a:stretch/>
        </p:blipFill>
        <p:spPr>
          <a:xfrm>
            <a:off x="4592160" y="1340640"/>
            <a:ext cx="4150080" cy="3569760"/>
          </a:xfrm>
          <a:prstGeom prst="rect">
            <a:avLst/>
          </a:prstGeom>
          <a:ln w="0">
            <a:noFill/>
          </a:ln>
        </p:spPr>
      </p:pic>
      <p:sp>
        <p:nvSpPr>
          <p:cNvPr id="167" name="CustomShape 1"/>
          <p:cNvSpPr/>
          <p:nvPr/>
        </p:nvSpPr>
        <p:spPr>
          <a:xfrm>
            <a:off x="0" y="0"/>
            <a:ext cx="9143280" cy="636120"/>
          </a:xfrm>
          <a:custGeom>
            <a:avLst/>
            <a:gdLst/>
            <a:ahLst/>
            <a:rect l="l" t="t" r="r" b="b"/>
            <a:pathLst>
              <a:path w="9144000" h="636905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2"/>
          <p:cNvSpPr/>
          <p:nvPr/>
        </p:nvSpPr>
        <p:spPr>
          <a:xfrm>
            <a:off x="7929360" y="210240"/>
            <a:ext cx="812880" cy="216360"/>
          </a:xfrm>
          <a:prstGeom prst="rect">
            <a:avLst/>
          </a:prstGeom>
          <a:blipFill rotWithShape="0">
            <a:blip r:embed="rId2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3"/>
          <p:cNvSpPr/>
          <p:nvPr/>
        </p:nvSpPr>
        <p:spPr>
          <a:xfrm>
            <a:off x="389880" y="92520"/>
            <a:ext cx="694116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ffffff"/>
                </a:solidFill>
                <a:latin typeface="Trebuchet MS"/>
                <a:ea typeface="Trebuchet MS"/>
              </a:rPr>
              <a:t>Asymptotic Notations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70" name="CustomShape 4"/>
          <p:cNvSpPr/>
          <p:nvPr/>
        </p:nvSpPr>
        <p:spPr>
          <a:xfrm>
            <a:off x="246960" y="729360"/>
            <a:ext cx="8649360" cy="102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Big Theta(θ)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71" name="CustomShape 5"/>
          <p:cNvSpPr/>
          <p:nvPr/>
        </p:nvSpPr>
        <p:spPr>
          <a:xfrm>
            <a:off x="559080" y="1941480"/>
            <a:ext cx="3849120" cy="236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Big Theta represents an in-between case, bounded both above (upper bound) and below (lower bound) the running time of an algorithm</a:t>
            </a:r>
            <a:r>
              <a:rPr b="0" lang="en" sz="1200" spc="-1" strike="noStrike">
                <a:solidFill>
                  <a:srgbClr val="333333"/>
                </a:solidFill>
                <a:highlight>
                  <a:srgbClr val="f5f5f5"/>
                </a:highlight>
                <a:latin typeface="Merriweather"/>
                <a:ea typeface="Merriweather"/>
              </a:rPr>
              <a:t>.</a:t>
            </a:r>
            <a:endParaRPr b="0" lang="en-IN" sz="12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IN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0" y="0"/>
            <a:ext cx="9143280" cy="636120"/>
          </a:xfrm>
          <a:custGeom>
            <a:avLst/>
            <a:gdLst/>
            <a:ahLst/>
            <a:rect l="l" t="t" r="r" b="b"/>
            <a:pathLst>
              <a:path w="9144000" h="636905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2"/>
          <p:cNvSpPr/>
          <p:nvPr/>
        </p:nvSpPr>
        <p:spPr>
          <a:xfrm>
            <a:off x="7929360" y="210240"/>
            <a:ext cx="812880" cy="21636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3"/>
          <p:cNvSpPr/>
          <p:nvPr/>
        </p:nvSpPr>
        <p:spPr>
          <a:xfrm>
            <a:off x="545760" y="1356480"/>
            <a:ext cx="8196480" cy="329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While calculating Big O of an algorithm, the following rules are used: </a:t>
            </a:r>
            <a:endParaRPr b="0" lang="en-IN" sz="1800" spc="-1" strike="noStrike">
              <a:latin typeface="Arial"/>
            </a:endParaRPr>
          </a:p>
          <a:p>
            <a:pPr marL="457200">
              <a:lnSpc>
                <a:spcPct val="6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1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Rule of sums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: If two loops come one after another, you need to add the number of execution steps for each loop.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1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Rule of products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: If two loops are nested, then you need to multiply the number of execution steps for each value.</a:t>
            </a:r>
            <a:endParaRPr b="0" lang="en-IN" sz="18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175" name="CustomShape 4"/>
          <p:cNvSpPr/>
          <p:nvPr/>
        </p:nvSpPr>
        <p:spPr>
          <a:xfrm>
            <a:off x="389880" y="92520"/>
            <a:ext cx="694116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ffffff"/>
                </a:solidFill>
                <a:latin typeface="Trebuchet MS"/>
                <a:ea typeface="Trebuchet MS"/>
              </a:rPr>
              <a:t>Asymptotic Notations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76" name="CustomShape 5"/>
          <p:cNvSpPr/>
          <p:nvPr/>
        </p:nvSpPr>
        <p:spPr>
          <a:xfrm>
            <a:off x="246960" y="682920"/>
            <a:ext cx="8649360" cy="63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Big O (Finding time complexity)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0" y="0"/>
            <a:ext cx="9143280" cy="636120"/>
          </a:xfrm>
          <a:custGeom>
            <a:avLst/>
            <a:gdLst/>
            <a:ahLst/>
            <a:rect l="l" t="t" r="r" b="b"/>
            <a:pathLst>
              <a:path w="9144000" h="636905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2"/>
          <p:cNvSpPr/>
          <p:nvPr/>
        </p:nvSpPr>
        <p:spPr>
          <a:xfrm>
            <a:off x="7929360" y="210240"/>
            <a:ext cx="812880" cy="21636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3"/>
          <p:cNvSpPr/>
          <p:nvPr/>
        </p:nvSpPr>
        <p:spPr>
          <a:xfrm>
            <a:off x="610200" y="1350720"/>
            <a:ext cx="8196480" cy="329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What is the time complexity of this code snippet?</a:t>
            </a:r>
            <a:endParaRPr b="0" lang="en-IN" sz="18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ff"/>
                </a:solidFill>
                <a:latin typeface="Courier New"/>
                <a:ea typeface="Courier New"/>
              </a:rPr>
              <a:t>for (int i = 1; i &lt;= n; i += 1) {</a:t>
            </a:r>
            <a:endParaRPr b="0" lang="en-IN" sz="18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ff"/>
                </a:solidFill>
                <a:latin typeface="Courier New"/>
                <a:ea typeface="Courier New"/>
              </a:rPr>
              <a:t>    </a:t>
            </a:r>
            <a:r>
              <a:rPr b="0" lang="en" sz="1800" spc="-1" strike="noStrike">
                <a:solidFill>
                  <a:srgbClr val="0000ff"/>
                </a:solidFill>
                <a:latin typeface="Courier New"/>
                <a:ea typeface="Courier New"/>
              </a:rPr>
              <a:t>for (int j = 1; j &lt;= n; j += 1) {</a:t>
            </a:r>
            <a:endParaRPr b="0" lang="en-IN" sz="18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ff"/>
                </a:solidFill>
                <a:latin typeface="Courier New"/>
                <a:ea typeface="Courier New"/>
              </a:rPr>
              <a:t>        </a:t>
            </a:r>
            <a:r>
              <a:rPr b="0" lang="en" sz="1800" spc="-1" strike="noStrike">
                <a:solidFill>
                  <a:srgbClr val="0000ff"/>
                </a:solidFill>
                <a:latin typeface="Courier New"/>
                <a:ea typeface="Courier New"/>
              </a:rPr>
              <a:t>System.out.println("Hello");</a:t>
            </a:r>
            <a:r>
              <a:rPr b="0" lang="en" sz="1800" spc="-1" strike="noStrike">
                <a:solidFill>
                  <a:srgbClr val="0000ff"/>
                </a:solidFill>
                <a:latin typeface="Courier New"/>
                <a:ea typeface="Courier New"/>
              </a:rPr>
              <a:t>	</a:t>
            </a:r>
            <a:r>
              <a:rPr b="0" lang="en" sz="1800" spc="-1" strike="noStrike">
                <a:solidFill>
                  <a:srgbClr val="0000ff"/>
                </a:solidFill>
                <a:latin typeface="Courier New"/>
                <a:ea typeface="Courier New"/>
              </a:rPr>
              <a:t>}}</a:t>
            </a:r>
            <a:endParaRPr b="0" lang="en-IN" sz="18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ff"/>
                </a:solidFill>
                <a:latin typeface="Courier New"/>
                <a:ea typeface="Courier New"/>
              </a:rPr>
              <a:t>for (int x = 1; x &lt;= 10; x += 1) {</a:t>
            </a:r>
            <a:endParaRPr b="0" lang="en-IN" sz="18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ff"/>
                </a:solidFill>
                <a:latin typeface="Courier New"/>
                <a:ea typeface="Courier New"/>
              </a:rPr>
              <a:t>    </a:t>
            </a:r>
            <a:r>
              <a:rPr b="0" lang="en" sz="1800" spc="-1" strike="noStrike">
                <a:solidFill>
                  <a:srgbClr val="0000ff"/>
                </a:solidFill>
                <a:latin typeface="Courier New"/>
                <a:ea typeface="Courier New"/>
              </a:rPr>
              <a:t>for (int y = 1; y &lt;= n; y += 1) {</a:t>
            </a:r>
            <a:endParaRPr b="0" lang="en-IN" sz="18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ff"/>
                </a:solidFill>
                <a:latin typeface="Courier New"/>
                <a:ea typeface="Courier New"/>
              </a:rPr>
              <a:t>        </a:t>
            </a:r>
            <a:r>
              <a:rPr b="0" lang="en" sz="1800" spc="-1" strike="noStrike">
                <a:solidFill>
                  <a:srgbClr val="0000ff"/>
                </a:solidFill>
                <a:latin typeface="Courier New"/>
                <a:ea typeface="Courier New"/>
              </a:rPr>
              <a:t>System.out.println("World");</a:t>
            </a:r>
            <a:r>
              <a:rPr b="0" lang="en" sz="1800" spc="-1" strike="noStrike">
                <a:solidFill>
                  <a:srgbClr val="0000ff"/>
                </a:solidFill>
                <a:latin typeface="Courier New"/>
                <a:ea typeface="Courier New"/>
              </a:rPr>
              <a:t>	</a:t>
            </a:r>
            <a:r>
              <a:rPr b="0" lang="en" sz="1800" spc="-1" strike="noStrike">
                <a:solidFill>
                  <a:srgbClr val="0000ff"/>
                </a:solidFill>
                <a:latin typeface="Courier New"/>
                <a:ea typeface="Courier New"/>
              </a:rPr>
              <a:t>}}</a:t>
            </a:r>
            <a:endParaRPr b="0" lang="en-IN" sz="18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180" name="CustomShape 4"/>
          <p:cNvSpPr/>
          <p:nvPr/>
        </p:nvSpPr>
        <p:spPr>
          <a:xfrm>
            <a:off x="389880" y="92520"/>
            <a:ext cx="694116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ffffff"/>
                </a:solidFill>
                <a:latin typeface="Trebuchet MS"/>
                <a:ea typeface="Trebuchet MS"/>
              </a:rPr>
              <a:t>Asymptotic Notations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81" name="CustomShape 5"/>
          <p:cNvSpPr/>
          <p:nvPr/>
        </p:nvSpPr>
        <p:spPr>
          <a:xfrm>
            <a:off x="319320" y="723240"/>
            <a:ext cx="8649360" cy="102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Big O (Finding time complexity)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0" y="0"/>
            <a:ext cx="9143280" cy="636120"/>
          </a:xfrm>
          <a:custGeom>
            <a:avLst/>
            <a:gdLst/>
            <a:ahLst/>
            <a:rect l="l" t="t" r="r" b="b"/>
            <a:pathLst>
              <a:path w="9144000" h="636905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2"/>
          <p:cNvSpPr/>
          <p:nvPr/>
        </p:nvSpPr>
        <p:spPr>
          <a:xfrm>
            <a:off x="7929360" y="210240"/>
            <a:ext cx="812880" cy="21636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3"/>
          <p:cNvSpPr/>
          <p:nvPr/>
        </p:nvSpPr>
        <p:spPr>
          <a:xfrm>
            <a:off x="389880" y="92520"/>
            <a:ext cx="694116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ffffff"/>
                </a:solidFill>
                <a:latin typeface="Trebuchet MS"/>
                <a:ea typeface="Trebuchet MS"/>
              </a:rPr>
              <a:t>Asymptotic Notations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85" name="CustomShape 4"/>
          <p:cNvSpPr/>
          <p:nvPr/>
        </p:nvSpPr>
        <p:spPr>
          <a:xfrm>
            <a:off x="246960" y="682920"/>
            <a:ext cx="8649360" cy="102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Big O(Special Cases)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86" name="CustomShape 5"/>
          <p:cNvSpPr/>
          <p:nvPr/>
        </p:nvSpPr>
        <p:spPr>
          <a:xfrm>
            <a:off x="389880" y="1275840"/>
            <a:ext cx="8406360" cy="369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You have learnt how to find the time complexity of an algorithm. Let’s see if you can find the time complexity of these code segments: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Case 1: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for (int a = 1; a &lt;= n; a *= 2) {</a:t>
            </a:r>
            <a:endParaRPr b="0" lang="en-IN" sz="16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        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	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System.out.println("case1");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	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}</a:t>
            </a:r>
            <a:endParaRPr b="0" lang="en-IN" sz="16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IN" sz="16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Case 2: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for (int b = n; b &gt; 0; b = sqrt(b)) {</a:t>
            </a:r>
            <a:endParaRPr b="0" lang="en-IN" sz="16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        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	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System.out.println("case2");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	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}</a:t>
            </a:r>
            <a:endParaRPr b="0" lang="en-IN" sz="16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IN" sz="16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Case 3: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	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void case3( int n){</a:t>
            </a:r>
            <a:endParaRPr b="0" lang="en-IN" sz="1600" spc="-1" strike="noStrike">
              <a:latin typeface="Arial"/>
            </a:endParaRPr>
          </a:p>
          <a:p>
            <a:pPr marL="1371600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    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for (int c = 0; c &lt; n; c++) {</a:t>
            </a:r>
            <a:endParaRPr b="0" lang="en-IN" sz="1600" spc="-1" strike="noStrike">
              <a:latin typeface="Arial"/>
            </a:endParaRPr>
          </a:p>
          <a:p>
            <a:pPr marL="1371600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        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case3(n - 1);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	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	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}}</a:t>
            </a:r>
            <a:endParaRPr b="0" lang="en-IN" sz="1600" spc="-1" strike="noStrike">
              <a:latin typeface="Arial"/>
            </a:endParaRPr>
          </a:p>
          <a:p>
            <a:pPr marL="1371600">
              <a:lnSpc>
                <a:spcPct val="100000"/>
              </a:lnSpc>
              <a:tabLst>
                <a:tab algn="l" pos="0"/>
              </a:tabLst>
            </a:pPr>
            <a:endParaRPr b="0" lang="en-IN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0" y="0"/>
            <a:ext cx="9143280" cy="636120"/>
          </a:xfrm>
          <a:custGeom>
            <a:avLst/>
            <a:gdLst/>
            <a:ahLst/>
            <a:rect l="l" t="t" r="r" b="b"/>
            <a:pathLst>
              <a:path w="9144000" h="636905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2"/>
          <p:cNvSpPr/>
          <p:nvPr/>
        </p:nvSpPr>
        <p:spPr>
          <a:xfrm>
            <a:off x="7929360" y="210240"/>
            <a:ext cx="812880" cy="21636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3"/>
          <p:cNvSpPr/>
          <p:nvPr/>
        </p:nvSpPr>
        <p:spPr>
          <a:xfrm>
            <a:off x="389880" y="92520"/>
            <a:ext cx="694116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ffffff"/>
                </a:solidFill>
                <a:latin typeface="Trebuchet MS"/>
                <a:ea typeface="Trebuchet MS"/>
              </a:rPr>
              <a:t>Asymptotic Notations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90" name="CustomShape 4"/>
          <p:cNvSpPr/>
          <p:nvPr/>
        </p:nvSpPr>
        <p:spPr>
          <a:xfrm>
            <a:off x="246960" y="682920"/>
            <a:ext cx="8649360" cy="102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Big O Functions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91" name="CustomShape 5"/>
          <p:cNvSpPr/>
          <p:nvPr/>
        </p:nvSpPr>
        <p:spPr>
          <a:xfrm>
            <a:off x="389880" y="1275840"/>
            <a:ext cx="8406360" cy="369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What do you think will happen if we double the size of input ‘n’ in an algorithm with time complexity of O(n)? </a:t>
            </a:r>
            <a:endParaRPr b="0" lang="en-IN" sz="18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What about if it was O(n</a:t>
            </a:r>
            <a:r>
              <a:rPr b="0" lang="en" sz="18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2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)?</a:t>
            </a:r>
            <a:endParaRPr b="0" lang="en-IN" sz="18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Or O(n</a:t>
            </a:r>
            <a:r>
              <a:rPr b="0" lang="en" sz="18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3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)?</a:t>
            </a:r>
            <a:endParaRPr b="0" lang="en-IN" sz="18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Can you visualize the amount of time it will take if the input size is somewhere around a few higher order of 10?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628560" y="546120"/>
            <a:ext cx="3259080" cy="403344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2"/>
          <p:cNvSpPr/>
          <p:nvPr/>
        </p:nvSpPr>
        <p:spPr>
          <a:xfrm>
            <a:off x="1057320" y="1288800"/>
            <a:ext cx="1699920" cy="21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12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ffffff"/>
                </a:solidFill>
                <a:latin typeface="Trebuchet MS"/>
                <a:ea typeface="Trebuchet MS"/>
              </a:rPr>
              <a:t>EditEdit MasterMaster  texttext stylesstyles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88" name="CustomShape 3"/>
          <p:cNvSpPr/>
          <p:nvPr/>
        </p:nvSpPr>
        <p:spPr>
          <a:xfrm>
            <a:off x="0" y="0"/>
            <a:ext cx="9143280" cy="5142960"/>
          </a:xfrm>
          <a:prstGeom prst="rect">
            <a:avLst/>
          </a:prstGeom>
          <a:blipFill rotWithShape="0">
            <a:blip r:embed="rId2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4"/>
          <p:cNvSpPr/>
          <p:nvPr/>
        </p:nvSpPr>
        <p:spPr>
          <a:xfrm>
            <a:off x="635040" y="0"/>
            <a:ext cx="3259080" cy="4041000"/>
          </a:xfrm>
          <a:prstGeom prst="rect">
            <a:avLst/>
          </a:prstGeom>
          <a:blipFill rotWithShape="0">
            <a:blip r:embed="rId3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5"/>
          <p:cNvSpPr/>
          <p:nvPr/>
        </p:nvSpPr>
        <p:spPr>
          <a:xfrm>
            <a:off x="781200" y="427320"/>
            <a:ext cx="2991960" cy="255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3040" bIns="0">
            <a:noAutofit/>
          </a:bodyPr>
          <a:p>
            <a:pPr>
              <a:lnSpc>
                <a:spcPct val="100000"/>
              </a:lnSpc>
              <a:spcBef>
                <a:spcPts val="765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ffffff"/>
                </a:solidFill>
                <a:latin typeface="Arial"/>
                <a:ea typeface="Arial"/>
              </a:rPr>
              <a:t>Module Name - </a:t>
            </a:r>
            <a:r>
              <a:rPr b="0" lang="en" sz="1800" spc="-1" strike="noStrike">
                <a:solidFill>
                  <a:srgbClr val="ffffff"/>
                </a:solidFill>
                <a:latin typeface="Arial"/>
                <a:ea typeface="Arial"/>
              </a:rPr>
              <a:t>Algorithms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65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ffffff"/>
                </a:solidFill>
                <a:latin typeface="Arial"/>
                <a:ea typeface="Arial"/>
              </a:rPr>
              <a:t>Class - </a:t>
            </a:r>
            <a:r>
              <a:rPr b="0" lang="en" sz="1800" spc="-1" strike="noStrike">
                <a:solidFill>
                  <a:srgbClr val="ffffff"/>
                </a:solidFill>
                <a:latin typeface="Arial"/>
                <a:ea typeface="Arial"/>
              </a:rPr>
              <a:t>Day 9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65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ffffff"/>
                </a:solidFill>
                <a:latin typeface="Arial"/>
                <a:ea typeface="Arial"/>
              </a:rPr>
              <a:t>Instructor- </a:t>
            </a:r>
            <a:r>
              <a:rPr b="0" lang="en" sz="1800" spc="-1" strike="noStrike">
                <a:solidFill>
                  <a:srgbClr val="ffffff"/>
                </a:solidFill>
                <a:latin typeface="Arial"/>
                <a:ea typeface="Arial"/>
              </a:rPr>
              <a:t>Rahul Kumar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1" name="CustomShape 6"/>
          <p:cNvSpPr/>
          <p:nvPr/>
        </p:nvSpPr>
        <p:spPr>
          <a:xfrm>
            <a:off x="7929360" y="210240"/>
            <a:ext cx="812880" cy="216360"/>
          </a:xfrm>
          <a:prstGeom prst="rect">
            <a:avLst/>
          </a:prstGeom>
          <a:blipFill rotWithShape="0">
            <a:blip r:embed="rId4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0" y="0"/>
            <a:ext cx="9143280" cy="636120"/>
          </a:xfrm>
          <a:custGeom>
            <a:avLst/>
            <a:gdLst/>
            <a:ahLst/>
            <a:rect l="l" t="t" r="r" b="b"/>
            <a:pathLst>
              <a:path w="9144000" h="636905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2"/>
          <p:cNvSpPr/>
          <p:nvPr/>
        </p:nvSpPr>
        <p:spPr>
          <a:xfrm>
            <a:off x="7929360" y="210240"/>
            <a:ext cx="812880" cy="21636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CustomShape 3"/>
          <p:cNvSpPr/>
          <p:nvPr/>
        </p:nvSpPr>
        <p:spPr>
          <a:xfrm>
            <a:off x="389880" y="92520"/>
            <a:ext cx="694116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ffffff"/>
                </a:solidFill>
                <a:latin typeface="Trebuchet MS"/>
                <a:ea typeface="Trebuchet MS"/>
              </a:rPr>
              <a:t>Asymptotic Notations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95" name="CustomShape 4"/>
          <p:cNvSpPr/>
          <p:nvPr/>
        </p:nvSpPr>
        <p:spPr>
          <a:xfrm>
            <a:off x="246960" y="682920"/>
            <a:ext cx="8649360" cy="102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Big O Functions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96" name="CustomShape 5"/>
          <p:cNvSpPr/>
          <p:nvPr/>
        </p:nvSpPr>
        <p:spPr>
          <a:xfrm>
            <a:off x="389880" y="1275840"/>
            <a:ext cx="8406360" cy="369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We have seen the most frequently encountered asymptotic notations: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O(n), O(n</a:t>
            </a:r>
            <a:r>
              <a:rPr b="0" lang="en" sz="18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2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), O(n</a:t>
            </a:r>
            <a:r>
              <a:rPr b="0" lang="en" sz="18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3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), O(logn), O(1),  O(n logn), O(n!), O(2</a:t>
            </a:r>
            <a:r>
              <a:rPr b="0" lang="en" sz="18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n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)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Now, can you arrange these big O functions in order of their increasing efficiency?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" sz="1600" spc="-1" strike="noStrike">
                <a:solidFill>
                  <a:srgbClr val="000000"/>
                </a:solidFill>
                <a:latin typeface="Arial"/>
                <a:ea typeface="Arial"/>
              </a:rPr>
              <a:t>(Hint: Take any arbitrary value for n which moderately high and then solve)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0" y="0"/>
            <a:ext cx="9143280" cy="636120"/>
          </a:xfrm>
          <a:custGeom>
            <a:avLst/>
            <a:gdLst/>
            <a:ahLst/>
            <a:rect l="l" t="t" r="r" b="b"/>
            <a:pathLst>
              <a:path w="9144000" h="636905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2"/>
          <p:cNvSpPr/>
          <p:nvPr/>
        </p:nvSpPr>
        <p:spPr>
          <a:xfrm>
            <a:off x="7929360" y="210240"/>
            <a:ext cx="812880" cy="21636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3"/>
          <p:cNvSpPr/>
          <p:nvPr/>
        </p:nvSpPr>
        <p:spPr>
          <a:xfrm>
            <a:off x="389880" y="92520"/>
            <a:ext cx="694116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ffffff"/>
                </a:solidFill>
                <a:latin typeface="Trebuchet MS"/>
                <a:ea typeface="Trebuchet MS"/>
              </a:rPr>
              <a:t>Asymptotic Notations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00" name="CustomShape 4"/>
          <p:cNvSpPr/>
          <p:nvPr/>
        </p:nvSpPr>
        <p:spPr>
          <a:xfrm>
            <a:off x="389880" y="1280520"/>
            <a:ext cx="8406360" cy="347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The correct answer is: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O(n!) &lt; O(2</a:t>
            </a:r>
            <a:r>
              <a:rPr b="1" lang="en" sz="18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n</a:t>
            </a:r>
            <a:r>
              <a:rPr b="1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) &lt; O(n</a:t>
            </a:r>
            <a:r>
              <a:rPr b="1" lang="en" sz="18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3</a:t>
            </a:r>
            <a:r>
              <a:rPr b="1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) &lt; O(n</a:t>
            </a:r>
            <a:r>
              <a:rPr b="1" lang="en" sz="18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2</a:t>
            </a:r>
            <a:r>
              <a:rPr b="1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) &lt; O(n logn) &lt; O(n) &lt; O(logn) &lt; O(1)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Now can you arrange the following too in the above order? 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O(√n),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O(log(log n)),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O(logn)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201" name="CustomShape 5"/>
          <p:cNvSpPr/>
          <p:nvPr/>
        </p:nvSpPr>
        <p:spPr>
          <a:xfrm>
            <a:off x="268200" y="636840"/>
            <a:ext cx="8649360" cy="102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Big O Functions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609480" y="1126080"/>
            <a:ext cx="8132760" cy="349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As a software developer, you’ll often face this kind of dilemma when designing programs and creating software. </a:t>
            </a:r>
            <a:endParaRPr b="0" lang="en-IN" sz="1800" spc="-1" strike="noStrike"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Do you want to write programs that run fast but use lots of memory space? </a:t>
            </a:r>
            <a:endParaRPr b="0" lang="en-IN" sz="1800" spc="-1" strike="noStrike">
              <a:latin typeface="Arial"/>
            </a:endParaRPr>
          </a:p>
          <a:p>
            <a:pPr marL="914400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Or, do you want to write programs that use less memory space but run slower?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0" y="0"/>
            <a:ext cx="9143280" cy="636120"/>
          </a:xfrm>
          <a:custGeom>
            <a:avLst/>
            <a:gdLst/>
            <a:ahLst/>
            <a:rect l="l" t="t" r="r" b="b"/>
            <a:pathLst>
              <a:path w="9144000" h="636905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3"/>
          <p:cNvSpPr/>
          <p:nvPr/>
        </p:nvSpPr>
        <p:spPr>
          <a:xfrm>
            <a:off x="7929360" y="210240"/>
            <a:ext cx="812880" cy="21636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4"/>
          <p:cNvSpPr/>
          <p:nvPr/>
        </p:nvSpPr>
        <p:spPr>
          <a:xfrm>
            <a:off x="389880" y="92520"/>
            <a:ext cx="694116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ffffff"/>
                </a:solidFill>
                <a:latin typeface="Trebuchet MS"/>
                <a:ea typeface="Trebuchet MS"/>
              </a:rPr>
              <a:t>Time Complexity Vs Space Complexity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259920" y="2053440"/>
            <a:ext cx="3929760" cy="158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If you are creating a piece of software to perform high-frequency stock trading where every microsecond is important for massive gains or losses, which trade off is acceptable?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0" y="360"/>
            <a:ext cx="9143280" cy="636120"/>
          </a:xfrm>
          <a:custGeom>
            <a:avLst/>
            <a:gdLst/>
            <a:ahLst/>
            <a:rect l="l" t="t" r="r" b="b"/>
            <a:pathLst>
              <a:path w="9144000" h="636905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3"/>
          <p:cNvSpPr/>
          <p:nvPr/>
        </p:nvSpPr>
        <p:spPr>
          <a:xfrm>
            <a:off x="7929360" y="210240"/>
            <a:ext cx="812880" cy="21636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4"/>
          <p:cNvSpPr/>
          <p:nvPr/>
        </p:nvSpPr>
        <p:spPr>
          <a:xfrm>
            <a:off x="389880" y="92520"/>
            <a:ext cx="694116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ffffff"/>
                </a:solidFill>
                <a:latin typeface="Trebuchet MS"/>
                <a:ea typeface="Trebuchet MS"/>
              </a:rPr>
              <a:t>Time Complexity Vs Space Complexity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210" name="Google Shape;162;p33_2" descr=""/>
          <p:cNvPicPr/>
          <p:nvPr/>
        </p:nvPicPr>
        <p:blipFill>
          <a:blip r:embed="rId2"/>
          <a:stretch/>
        </p:blipFill>
        <p:spPr>
          <a:xfrm>
            <a:off x="4498200" y="1541520"/>
            <a:ext cx="4492440" cy="3144600"/>
          </a:xfrm>
          <a:prstGeom prst="rect">
            <a:avLst/>
          </a:prstGeom>
          <a:ln w="0">
            <a:noFill/>
          </a:ln>
        </p:spPr>
      </p:pic>
      <p:sp>
        <p:nvSpPr>
          <p:cNvPr id="211" name="CustomShape 5"/>
          <p:cNvSpPr/>
          <p:nvPr/>
        </p:nvSpPr>
        <p:spPr>
          <a:xfrm>
            <a:off x="389880" y="899640"/>
            <a:ext cx="8601120" cy="84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Let’s see a few scenarios where we would have to choose either speed or memory efficiency over the other.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12" name="CustomShape 6"/>
          <p:cNvSpPr/>
          <p:nvPr/>
        </p:nvSpPr>
        <p:spPr>
          <a:xfrm>
            <a:off x="4772880" y="4709880"/>
            <a:ext cx="355428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Image id: 1573180120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273240" y="2282040"/>
            <a:ext cx="5169600" cy="158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If you are creating a piece of software that runs on smartphones, where the memory allocated to the software is limited, then?</a:t>
            </a:r>
            <a:endParaRPr b="0" lang="en-IN" sz="18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0" y="360"/>
            <a:ext cx="9143280" cy="636120"/>
          </a:xfrm>
          <a:custGeom>
            <a:avLst/>
            <a:gdLst/>
            <a:ahLst/>
            <a:rect l="l" t="t" r="r" b="b"/>
            <a:pathLst>
              <a:path w="9144000" h="636905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3"/>
          <p:cNvSpPr/>
          <p:nvPr/>
        </p:nvSpPr>
        <p:spPr>
          <a:xfrm>
            <a:off x="7929360" y="210240"/>
            <a:ext cx="812880" cy="21636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4"/>
          <p:cNvSpPr/>
          <p:nvPr/>
        </p:nvSpPr>
        <p:spPr>
          <a:xfrm>
            <a:off x="389880" y="92520"/>
            <a:ext cx="694116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ffffff"/>
                </a:solidFill>
                <a:latin typeface="Trebuchet MS"/>
                <a:ea typeface="Trebuchet MS"/>
              </a:rPr>
              <a:t>Time Complexity Vs Space Complexity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217" name="Google Shape;173;p34_2" descr=""/>
          <p:cNvPicPr/>
          <p:nvPr/>
        </p:nvPicPr>
        <p:blipFill>
          <a:blip r:embed="rId2"/>
          <a:stretch/>
        </p:blipFill>
        <p:spPr>
          <a:xfrm>
            <a:off x="5622840" y="1218960"/>
            <a:ext cx="3408480" cy="3557880"/>
          </a:xfrm>
          <a:prstGeom prst="rect">
            <a:avLst/>
          </a:prstGeom>
          <a:ln w="0">
            <a:noFill/>
          </a:ln>
        </p:spPr>
      </p:pic>
      <p:sp>
        <p:nvSpPr>
          <p:cNvPr id="218" name="CustomShape 5"/>
          <p:cNvSpPr/>
          <p:nvPr/>
        </p:nvSpPr>
        <p:spPr>
          <a:xfrm>
            <a:off x="5687280" y="4633560"/>
            <a:ext cx="355428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Image id: 195466427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0" y="360"/>
            <a:ext cx="9143280" cy="636120"/>
          </a:xfrm>
          <a:custGeom>
            <a:avLst/>
            <a:gdLst/>
            <a:ahLst/>
            <a:rect l="l" t="t" r="r" b="b"/>
            <a:pathLst>
              <a:path w="9144000" h="636905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2"/>
          <p:cNvSpPr/>
          <p:nvPr/>
        </p:nvSpPr>
        <p:spPr>
          <a:xfrm>
            <a:off x="7929360" y="210240"/>
            <a:ext cx="812880" cy="21636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3"/>
          <p:cNvSpPr/>
          <p:nvPr/>
        </p:nvSpPr>
        <p:spPr>
          <a:xfrm>
            <a:off x="389880" y="92520"/>
            <a:ext cx="694116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ffffff"/>
                </a:solidFill>
                <a:latin typeface="Trebuchet MS"/>
                <a:ea typeface="Trebuchet MS"/>
              </a:rPr>
              <a:t>Time Complexity Vs Space Complexity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222" name="Google Shape;182;p35_2" descr=""/>
          <p:cNvPicPr/>
          <p:nvPr/>
        </p:nvPicPr>
        <p:blipFill>
          <a:blip r:embed="rId2"/>
          <a:stretch/>
        </p:blipFill>
        <p:spPr>
          <a:xfrm>
            <a:off x="4849920" y="1370880"/>
            <a:ext cx="4084560" cy="3059280"/>
          </a:xfrm>
          <a:prstGeom prst="rect">
            <a:avLst/>
          </a:prstGeom>
          <a:ln w="0">
            <a:noFill/>
          </a:ln>
        </p:spPr>
      </p:pic>
      <p:sp>
        <p:nvSpPr>
          <p:cNvPr id="223" name="CustomShape 4"/>
          <p:cNvSpPr/>
          <p:nvPr/>
        </p:nvSpPr>
        <p:spPr>
          <a:xfrm>
            <a:off x="389880" y="1370880"/>
            <a:ext cx="4202640" cy="10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What about a robot for robot wars where the memory availability is scarce, but quick movements and reactions are important too?</a:t>
            </a:r>
            <a:endParaRPr b="0" lang="en-IN" sz="18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Balance becomes very crucial here.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Therefore, use your best judgement when it comes to ‘Time vs Space Complexity’ trade-offs.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0" y="0"/>
            <a:ext cx="9143280" cy="636120"/>
          </a:xfrm>
          <a:custGeom>
            <a:avLst/>
            <a:gdLst/>
            <a:ahLst/>
            <a:rect l="l" t="t" r="r" b="b"/>
            <a:pathLst>
              <a:path w="9144000" h="636905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2"/>
          <p:cNvSpPr/>
          <p:nvPr/>
        </p:nvSpPr>
        <p:spPr>
          <a:xfrm>
            <a:off x="7929360" y="210240"/>
            <a:ext cx="812880" cy="21636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6" name="Google Shape;154;p32_2" descr=""/>
          <p:cNvPicPr/>
          <p:nvPr/>
        </p:nvPicPr>
        <p:blipFill>
          <a:blip r:embed="rId2"/>
          <a:stretch/>
        </p:blipFill>
        <p:spPr>
          <a:xfrm>
            <a:off x="0" y="0"/>
            <a:ext cx="9143280" cy="5455080"/>
          </a:xfrm>
          <a:prstGeom prst="rect">
            <a:avLst/>
          </a:prstGeom>
          <a:ln w="0">
            <a:noFill/>
          </a:ln>
        </p:spPr>
      </p:pic>
      <p:sp>
        <p:nvSpPr>
          <p:cNvPr id="227" name="CustomShape 3"/>
          <p:cNvSpPr/>
          <p:nvPr/>
        </p:nvSpPr>
        <p:spPr>
          <a:xfrm>
            <a:off x="2838240" y="4572000"/>
            <a:ext cx="3218040" cy="52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ff0000"/>
                </a:solidFill>
                <a:highlight>
                  <a:srgbClr val="ffff00"/>
                </a:highlight>
                <a:latin typeface="Arial"/>
                <a:ea typeface="Arial"/>
              </a:rPr>
              <a:t>Image id: 1035282343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160;p33_0" descr=""/>
          <p:cNvPicPr/>
          <p:nvPr/>
        </p:nvPicPr>
        <p:blipFill>
          <a:blip r:embed="rId1"/>
          <a:stretch/>
        </p:blipFill>
        <p:spPr>
          <a:xfrm>
            <a:off x="3429000" y="1476000"/>
            <a:ext cx="5490720" cy="3474000"/>
          </a:xfrm>
          <a:prstGeom prst="rect">
            <a:avLst/>
          </a:prstGeom>
          <a:ln w="0">
            <a:noFill/>
          </a:ln>
        </p:spPr>
      </p:pic>
      <p:sp>
        <p:nvSpPr>
          <p:cNvPr id="229" name="CustomShape 1"/>
          <p:cNvSpPr/>
          <p:nvPr/>
        </p:nvSpPr>
        <p:spPr>
          <a:xfrm>
            <a:off x="0" y="0"/>
            <a:ext cx="9143280" cy="636120"/>
          </a:xfrm>
          <a:custGeom>
            <a:avLst/>
            <a:gdLst/>
            <a:ahLst/>
            <a:rect l="l" t="t" r="r" b="b"/>
            <a:pathLst>
              <a:path w="9144000" h="636905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2"/>
          <p:cNvSpPr/>
          <p:nvPr/>
        </p:nvSpPr>
        <p:spPr>
          <a:xfrm>
            <a:off x="7307640" y="3803040"/>
            <a:ext cx="200520" cy="28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000000"/>
                </a:solidFill>
                <a:latin typeface="Arial"/>
                <a:ea typeface="Arial"/>
              </a:rPr>
              <a:t>2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231" name="CustomShape 3"/>
          <p:cNvSpPr/>
          <p:nvPr/>
        </p:nvSpPr>
        <p:spPr>
          <a:xfrm>
            <a:off x="7929360" y="210240"/>
            <a:ext cx="812880" cy="216360"/>
          </a:xfrm>
          <a:prstGeom prst="rect">
            <a:avLst/>
          </a:prstGeom>
          <a:blipFill rotWithShape="0">
            <a:blip r:embed="rId2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4"/>
          <p:cNvSpPr/>
          <p:nvPr/>
        </p:nvSpPr>
        <p:spPr>
          <a:xfrm>
            <a:off x="389880" y="92520"/>
            <a:ext cx="694116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ffffff"/>
                </a:solidFill>
                <a:latin typeface="Trebuchet MS"/>
                <a:ea typeface="Trebuchet MS"/>
              </a:rPr>
              <a:t>Fibonacci Sequence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33" name="CustomShape 5"/>
          <p:cNvSpPr/>
          <p:nvPr/>
        </p:nvSpPr>
        <p:spPr>
          <a:xfrm>
            <a:off x="389880" y="818640"/>
            <a:ext cx="8581320" cy="54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We all are amused by spirals, aren’t we?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34" name="CustomShape 6"/>
          <p:cNvSpPr/>
          <p:nvPr/>
        </p:nvSpPr>
        <p:spPr>
          <a:xfrm>
            <a:off x="7106400" y="3774600"/>
            <a:ext cx="200520" cy="54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7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n-IN" sz="7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7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n-IN" sz="700" spc="-1" strike="noStrike">
              <a:latin typeface="Arial"/>
            </a:endParaRPr>
          </a:p>
        </p:txBody>
      </p:sp>
      <p:sp>
        <p:nvSpPr>
          <p:cNvPr id="235" name="CustomShape 7"/>
          <p:cNvSpPr/>
          <p:nvPr/>
        </p:nvSpPr>
        <p:spPr>
          <a:xfrm>
            <a:off x="7269480" y="3588840"/>
            <a:ext cx="200520" cy="28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000000"/>
                </a:solidFill>
                <a:latin typeface="Arial"/>
                <a:ea typeface="Arial"/>
              </a:rPr>
              <a:t>3</a:t>
            </a:r>
            <a:endParaRPr b="0" lang="en-IN" sz="1000" spc="-1" strike="noStrike">
              <a:latin typeface="Arial"/>
            </a:endParaRPr>
          </a:p>
        </p:txBody>
      </p:sp>
      <p:sp>
        <p:nvSpPr>
          <p:cNvPr id="236" name="CustomShape 8"/>
          <p:cNvSpPr/>
          <p:nvPr/>
        </p:nvSpPr>
        <p:spPr>
          <a:xfrm>
            <a:off x="6938280" y="3674520"/>
            <a:ext cx="200520" cy="28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000000"/>
                </a:solidFill>
                <a:latin typeface="Arial"/>
                <a:ea typeface="Arial"/>
              </a:rPr>
              <a:t>5</a:t>
            </a:r>
            <a:endParaRPr b="0" lang="en-IN" sz="1200" spc="-1" strike="noStrike">
              <a:latin typeface="Arial"/>
            </a:endParaRPr>
          </a:p>
        </p:txBody>
      </p:sp>
      <p:sp>
        <p:nvSpPr>
          <p:cNvPr id="237" name="CustomShape 9"/>
          <p:cNvSpPr/>
          <p:nvPr/>
        </p:nvSpPr>
        <p:spPr>
          <a:xfrm>
            <a:off x="7929360" y="3879360"/>
            <a:ext cx="466560" cy="47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Arial"/>
                <a:ea typeface="Arial"/>
              </a:rPr>
              <a:t>13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238" name="CustomShape 10"/>
          <p:cNvSpPr/>
          <p:nvPr/>
        </p:nvSpPr>
        <p:spPr>
          <a:xfrm>
            <a:off x="7139520" y="4260240"/>
            <a:ext cx="200520" cy="28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8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239" name="CustomShape 11"/>
          <p:cNvSpPr/>
          <p:nvPr/>
        </p:nvSpPr>
        <p:spPr>
          <a:xfrm>
            <a:off x="7508880" y="2469240"/>
            <a:ext cx="466560" cy="47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21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0" name="CustomShape 12"/>
          <p:cNvSpPr/>
          <p:nvPr/>
        </p:nvSpPr>
        <p:spPr>
          <a:xfrm>
            <a:off x="5131800" y="3200400"/>
            <a:ext cx="466560" cy="47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?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41" name="CustomShape 13"/>
          <p:cNvSpPr/>
          <p:nvPr/>
        </p:nvSpPr>
        <p:spPr>
          <a:xfrm>
            <a:off x="398880" y="1840320"/>
            <a:ext cx="2931120" cy="174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Can you find the pattern in this spiral?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What will be the value for the last part?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0" y="0"/>
            <a:ext cx="9143280" cy="636120"/>
          </a:xfrm>
          <a:custGeom>
            <a:avLst/>
            <a:gdLst/>
            <a:ahLst/>
            <a:rect l="l" t="t" r="r" b="b"/>
            <a:pathLst>
              <a:path w="9144000" h="636905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2"/>
          <p:cNvSpPr/>
          <p:nvPr/>
        </p:nvSpPr>
        <p:spPr>
          <a:xfrm>
            <a:off x="7929360" y="210240"/>
            <a:ext cx="812880" cy="21636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3"/>
          <p:cNvSpPr/>
          <p:nvPr/>
        </p:nvSpPr>
        <p:spPr>
          <a:xfrm>
            <a:off x="389880" y="92520"/>
            <a:ext cx="694116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ffffff"/>
                </a:solidFill>
                <a:latin typeface="Trebuchet MS"/>
                <a:ea typeface="Trebuchet MS"/>
              </a:rPr>
              <a:t>Fibonacci Sequence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45" name="CustomShape 4"/>
          <p:cNvSpPr/>
          <p:nvPr/>
        </p:nvSpPr>
        <p:spPr>
          <a:xfrm>
            <a:off x="389880" y="818640"/>
            <a:ext cx="8581320" cy="398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The spiral is called the Fibonacci Spiral and the sequence is called the Fibonacci Sequence. Just like you guessed, the value of a Fibonacci number is the sum of the previous two numbers in the sequence starting with 0 and 1.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Here are the first few numbers:</a:t>
            </a:r>
            <a:endParaRPr b="0" lang="en-IN" sz="18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0, 1, 1, 2, 3, 5, 8, 13, 21, 34, 55, 89, 144, 233, 377, 610,…..</a:t>
            </a:r>
            <a:endParaRPr b="0" lang="en-IN" sz="18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Can you find the next two numbers?</a:t>
            </a:r>
            <a:endParaRPr b="0" lang="en-IN" sz="18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1828800" indent="457200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0" y="0"/>
            <a:ext cx="9143280" cy="636120"/>
          </a:xfrm>
          <a:custGeom>
            <a:avLst/>
            <a:gdLst/>
            <a:ahLst/>
            <a:rect l="l" t="t" r="r" b="b"/>
            <a:pathLst>
              <a:path w="9144000" h="636905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2"/>
          <p:cNvSpPr/>
          <p:nvPr/>
        </p:nvSpPr>
        <p:spPr>
          <a:xfrm>
            <a:off x="7929360" y="210240"/>
            <a:ext cx="812880" cy="21636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3"/>
          <p:cNvSpPr/>
          <p:nvPr/>
        </p:nvSpPr>
        <p:spPr>
          <a:xfrm>
            <a:off x="389880" y="92520"/>
            <a:ext cx="694116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ffffff"/>
                </a:solidFill>
                <a:latin typeface="Trebuchet MS"/>
                <a:ea typeface="Trebuchet MS"/>
              </a:rPr>
              <a:t>Fibonacci Sequence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49" name="CustomShape 4"/>
          <p:cNvSpPr/>
          <p:nvPr/>
        </p:nvSpPr>
        <p:spPr>
          <a:xfrm>
            <a:off x="389880" y="818640"/>
            <a:ext cx="8581320" cy="398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914400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Similarly, 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F(50) = 12586269025,</a:t>
            </a:r>
            <a:endParaRPr b="0" lang="en-IN" sz="1800" spc="-1" strike="noStrike">
              <a:latin typeface="Arial"/>
            </a:endParaRPr>
          </a:p>
          <a:p>
            <a:pPr marL="1828800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F(100) = 354224848179261915075</a:t>
            </a:r>
            <a:endParaRPr b="0" lang="en-IN" sz="1800" spc="-1" strike="noStrike">
              <a:latin typeface="Arial"/>
            </a:endParaRPr>
          </a:p>
          <a:p>
            <a:pPr marL="1828800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As we can clearly see, the Fibonacci number for 100 is a big value, what will be the size of Fibonacci number for higher orders of 10?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The time taken to find the actual Fibonacci values for higher orders of 10 is huge.</a:t>
            </a:r>
            <a:endParaRPr b="0" lang="en-IN" sz="18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Therefore, for our convenience, we will use the following function instead:</a:t>
            </a:r>
            <a:endParaRPr b="0" lang="en-IN" sz="1800" spc="-1" strike="noStrike">
              <a:latin typeface="Arial"/>
            </a:endParaRPr>
          </a:p>
          <a:p>
            <a:pPr marL="1828800" indent="457200">
              <a:lnSpc>
                <a:spcPct val="100000"/>
              </a:lnSpc>
              <a:tabLst>
                <a:tab algn="l" pos="0"/>
              </a:tabLst>
            </a:pPr>
            <a:r>
              <a:rPr b="0" i="1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F(n) = [F(n - 1) + F(n - 2)]%10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7611840" y="303480"/>
            <a:ext cx="909000" cy="24228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2"/>
          <p:cNvSpPr/>
          <p:nvPr/>
        </p:nvSpPr>
        <p:spPr>
          <a:xfrm>
            <a:off x="0" y="0"/>
            <a:ext cx="9143280" cy="636120"/>
          </a:xfrm>
          <a:custGeom>
            <a:avLst/>
            <a:gdLst/>
            <a:ahLst/>
            <a:rect l="l" t="t" r="r" b="b"/>
            <a:pathLst>
              <a:path w="9144000" h="636905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3"/>
          <p:cNvSpPr/>
          <p:nvPr/>
        </p:nvSpPr>
        <p:spPr>
          <a:xfrm>
            <a:off x="507240" y="14400"/>
            <a:ext cx="2921040" cy="82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3000" spc="-1" strike="noStrike">
                <a:solidFill>
                  <a:srgbClr val="ffffff"/>
                </a:solidFill>
                <a:latin typeface="Calibri"/>
                <a:ea typeface="Calibri"/>
              </a:rPr>
              <a:t>Today’s Agenda</a:t>
            </a:r>
            <a:endParaRPr b="0" lang="en-IN" sz="3000" spc="-1" strike="noStrike">
              <a:latin typeface="Arial"/>
            </a:endParaRPr>
          </a:p>
        </p:txBody>
      </p:sp>
      <p:sp>
        <p:nvSpPr>
          <p:cNvPr id="95" name="TextShape 4"/>
          <p:cNvSpPr txBox="1"/>
          <p:nvPr/>
        </p:nvSpPr>
        <p:spPr>
          <a:xfrm>
            <a:off x="565200" y="1080000"/>
            <a:ext cx="5374800" cy="2755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" sz="1900" spc="-1" strike="noStrike">
                <a:solidFill>
                  <a:srgbClr val="000000"/>
                </a:solidFill>
                <a:latin typeface="Calibri"/>
                <a:ea typeface="Calibri"/>
              </a:rPr>
              <a:t>· Parameters of Algorithm Efficiency</a:t>
            </a:r>
            <a:endParaRPr b="0" lang="en-IN" sz="1900" spc="-1" strike="noStrike">
              <a:latin typeface="Arial"/>
            </a:endParaRPr>
          </a:p>
          <a:p>
            <a:r>
              <a:rPr b="0" lang="en" sz="1900" spc="-1" strike="noStrike">
                <a:solidFill>
                  <a:srgbClr val="000000"/>
                </a:solidFill>
                <a:latin typeface="Calibri"/>
                <a:ea typeface="Calibri"/>
              </a:rPr>
              <a:t>· Complexity functions</a:t>
            </a:r>
            <a:endParaRPr b="0" lang="en-IN" sz="1900" spc="-1" strike="noStrike">
              <a:latin typeface="Arial"/>
            </a:endParaRPr>
          </a:p>
          <a:p>
            <a:r>
              <a:rPr b="0" lang="en" sz="1900" spc="-1" strike="noStrike">
                <a:solidFill>
                  <a:srgbClr val="000000"/>
                </a:solidFill>
                <a:latin typeface="Calibri"/>
                <a:ea typeface="Calibri"/>
              </a:rPr>
              <a:t>· Asymptotic notations</a:t>
            </a:r>
            <a:endParaRPr b="0" lang="en-IN" sz="1900" spc="-1" strike="noStrike">
              <a:latin typeface="Arial"/>
            </a:endParaRPr>
          </a:p>
          <a:p>
            <a:r>
              <a:rPr b="0" lang="en" sz="1900" spc="-1" strike="noStrike">
                <a:solidFill>
                  <a:srgbClr val="000000"/>
                </a:solidFill>
                <a:latin typeface="Calibri"/>
                <a:ea typeface="Calibri"/>
              </a:rPr>
              <a:t>· Big O functions</a:t>
            </a:r>
            <a:endParaRPr b="0" lang="en-IN" sz="1900" spc="-1" strike="noStrike">
              <a:latin typeface="Arial"/>
            </a:endParaRPr>
          </a:p>
          <a:p>
            <a:r>
              <a:rPr b="0" lang="en" sz="1900" spc="-1" strike="noStrike">
                <a:solidFill>
                  <a:srgbClr val="000000"/>
                </a:solidFill>
                <a:latin typeface="Calibri"/>
                <a:ea typeface="Calibri"/>
              </a:rPr>
              <a:t>· Time vs Space complexity trade off</a:t>
            </a:r>
            <a:endParaRPr b="0" lang="en-IN" sz="1900" spc="-1" strike="noStrike">
              <a:latin typeface="Arial"/>
            </a:endParaRPr>
          </a:p>
          <a:p>
            <a:r>
              <a:rPr b="0" lang="en" sz="1900" spc="-1" strike="noStrike">
                <a:solidFill>
                  <a:srgbClr val="000000"/>
                </a:solidFill>
                <a:latin typeface="Calibri"/>
                <a:ea typeface="Calibri"/>
              </a:rPr>
              <a:t>· Run time analysis of various algorithms</a:t>
            </a:r>
            <a:endParaRPr b="0" lang="en-IN" sz="1900" spc="-1" strike="noStrike">
              <a:latin typeface="Arial"/>
            </a:endParaRPr>
          </a:p>
          <a:p>
            <a:r>
              <a:rPr b="0" lang="en" sz="1900" spc="-1" strike="noStrike">
                <a:solidFill>
                  <a:srgbClr val="000000"/>
                </a:solidFill>
                <a:latin typeface="Calibri"/>
                <a:ea typeface="Calibri"/>
              </a:rPr>
              <a:t>· Fibonacci sequence</a:t>
            </a:r>
            <a:endParaRPr b="0" lang="en-IN" sz="1900" spc="-1" strike="noStrike">
              <a:latin typeface="Arial"/>
            </a:endParaRPr>
          </a:p>
          <a:p>
            <a:r>
              <a:rPr b="0" lang="en" sz="1900" spc="-1" strike="noStrike">
                <a:solidFill>
                  <a:srgbClr val="000000"/>
                </a:solidFill>
                <a:latin typeface="Calibri"/>
                <a:ea typeface="Calibri"/>
              </a:rPr>
              <a:t>· Recursion</a:t>
            </a:r>
            <a:endParaRPr b="0" lang="en-IN" sz="1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0" y="0"/>
            <a:ext cx="9143280" cy="636120"/>
          </a:xfrm>
          <a:custGeom>
            <a:avLst/>
            <a:gdLst/>
            <a:ahLst/>
            <a:rect l="l" t="t" r="r" b="b"/>
            <a:pathLst>
              <a:path w="9144000" h="636905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2"/>
          <p:cNvSpPr/>
          <p:nvPr/>
        </p:nvSpPr>
        <p:spPr>
          <a:xfrm>
            <a:off x="389880" y="939240"/>
            <a:ext cx="8581320" cy="38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Recursion is a method of solving a problem where the solution is derived from the smaller instances of the same problem. In layman terms, recursion involves calling a certain procedure within itself.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In programming, it is defined as the technique where a function calls itself several times.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One of the most common uses of the technique is to find factorial of a number. Let’s look at the code of the same: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52" name="CustomShape 3"/>
          <p:cNvSpPr/>
          <p:nvPr/>
        </p:nvSpPr>
        <p:spPr>
          <a:xfrm>
            <a:off x="7929360" y="210240"/>
            <a:ext cx="812880" cy="21636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4"/>
          <p:cNvSpPr/>
          <p:nvPr/>
        </p:nvSpPr>
        <p:spPr>
          <a:xfrm>
            <a:off x="389880" y="92520"/>
            <a:ext cx="694116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ffffff"/>
                </a:solidFill>
                <a:latin typeface="Trebuchet MS"/>
                <a:ea typeface="Trebuchet MS"/>
              </a:rPr>
              <a:t>Recursion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0" y="0"/>
            <a:ext cx="9143280" cy="636120"/>
          </a:xfrm>
          <a:custGeom>
            <a:avLst/>
            <a:gdLst/>
            <a:ahLst/>
            <a:rect l="l" t="t" r="r" b="b"/>
            <a:pathLst>
              <a:path w="9144000" h="636905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2"/>
          <p:cNvSpPr/>
          <p:nvPr/>
        </p:nvSpPr>
        <p:spPr>
          <a:xfrm>
            <a:off x="7929360" y="210240"/>
            <a:ext cx="812880" cy="21636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3"/>
          <p:cNvSpPr/>
          <p:nvPr/>
        </p:nvSpPr>
        <p:spPr>
          <a:xfrm>
            <a:off x="389880" y="92520"/>
            <a:ext cx="694116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ffffff"/>
                </a:solidFill>
                <a:latin typeface="Trebuchet MS"/>
                <a:ea typeface="Trebuchet MS"/>
              </a:rPr>
              <a:t>Recursion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57" name="CustomShape 4"/>
          <p:cNvSpPr/>
          <p:nvPr/>
        </p:nvSpPr>
        <p:spPr>
          <a:xfrm>
            <a:off x="241560" y="939240"/>
            <a:ext cx="8729280" cy="38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import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 </a:t>
            </a:r>
            <a:r>
              <a:rPr b="1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java.util.Scanner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;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public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 </a:t>
            </a:r>
            <a:r>
              <a:rPr b="1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class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 </a:t>
            </a:r>
            <a:r>
              <a:rPr b="1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Demo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 {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    </a:t>
            </a:r>
            <a:r>
              <a:rPr b="1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public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 </a:t>
            </a:r>
            <a:r>
              <a:rPr b="1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static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 </a:t>
            </a:r>
            <a:r>
              <a:rPr b="1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int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 factorial(</a:t>
            </a:r>
            <a:r>
              <a:rPr b="1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int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 n) {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        </a:t>
            </a:r>
            <a:r>
              <a:rPr b="1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if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 (n == 0)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            </a:t>
            </a:r>
            <a:r>
              <a:rPr b="1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return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 1;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        </a:t>
            </a:r>
            <a:r>
              <a:rPr b="1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else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            </a:t>
            </a:r>
            <a:r>
              <a:rPr b="1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return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 n * factorial(n - 1);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	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}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    </a:t>
            </a:r>
            <a:r>
              <a:rPr b="1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public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 </a:t>
            </a:r>
            <a:r>
              <a:rPr b="1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static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 </a:t>
            </a:r>
            <a:r>
              <a:rPr b="1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void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 main(String args[]) {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        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Scanner sc = </a:t>
            </a:r>
            <a:r>
              <a:rPr b="1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new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 Scanner(System.in);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        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System.out.println(</a:t>
            </a:r>
            <a:r>
              <a:rPr b="0" i="1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"Enter a positive no: "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);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        </a:t>
            </a:r>
            <a:r>
              <a:rPr b="1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int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 n = sc.nextInt();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        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System.out.println(</a:t>
            </a:r>
            <a:r>
              <a:rPr b="0" i="1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"Factorial of "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+n+</a:t>
            </a:r>
            <a:r>
              <a:rPr b="0" i="1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" is "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+ factorial(n));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	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}}</a:t>
            </a:r>
            <a:endParaRPr b="0" lang="en-IN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174600" y="807120"/>
            <a:ext cx="8796600" cy="38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Now that you know the concepts of recursion, we can return back to solving our custom Fibonacci function. Here’s one approach using our newly learnt concepts: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ff"/>
                </a:solidFill>
                <a:latin typeface="Courier New"/>
                <a:ea typeface="Courier New"/>
              </a:rPr>
              <a:t>   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ff"/>
                </a:solidFill>
                <a:latin typeface="Courier New"/>
                <a:ea typeface="Courier New"/>
              </a:rPr>
              <a:t>public int fibonacci(int n) {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ff"/>
                </a:solidFill>
                <a:latin typeface="Courier New"/>
                <a:ea typeface="Courier New"/>
              </a:rPr>
              <a:t>        </a:t>
            </a:r>
            <a:r>
              <a:rPr b="0" lang="en" sz="1800" spc="-1" strike="noStrike">
                <a:solidFill>
                  <a:srgbClr val="0000ff"/>
                </a:solidFill>
                <a:latin typeface="Courier New"/>
                <a:ea typeface="Courier New"/>
              </a:rPr>
              <a:t>if (n &lt; 2)</a:t>
            </a:r>
            <a:endParaRPr b="0" lang="en-IN" sz="1800" spc="-1" strike="noStrike">
              <a:latin typeface="Arial"/>
            </a:endParaRPr>
          </a:p>
          <a:p>
            <a:pPr marL="1371600" indent="457200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ff"/>
                </a:solidFill>
                <a:latin typeface="Courier New"/>
                <a:ea typeface="Courier New"/>
              </a:rPr>
              <a:t>return n;</a:t>
            </a:r>
            <a:endParaRPr b="0" lang="en-IN" sz="1800" spc="-1" strike="noStrike">
              <a:latin typeface="Arial"/>
            </a:endParaRPr>
          </a:p>
          <a:p>
            <a:pPr marL="1371600" indent="457200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ff"/>
                </a:solidFill>
                <a:latin typeface="Courier New"/>
                <a:ea typeface="Courier New"/>
              </a:rPr>
              <a:t>        </a:t>
            </a:r>
            <a:r>
              <a:rPr b="0" lang="en" sz="1800" spc="-1" strike="noStrike">
                <a:solidFill>
                  <a:srgbClr val="0000ff"/>
                </a:solidFill>
                <a:latin typeface="Courier New"/>
                <a:ea typeface="Courier New"/>
              </a:rPr>
              <a:t>else</a:t>
            </a:r>
            <a:endParaRPr b="0" lang="en-IN" sz="1800" spc="-1" strike="noStrike">
              <a:latin typeface="Arial"/>
            </a:endParaRPr>
          </a:p>
          <a:p>
            <a:pPr marL="1371600" indent="457200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ff"/>
                </a:solidFill>
                <a:latin typeface="Courier New"/>
                <a:ea typeface="Courier New"/>
              </a:rPr>
              <a:t>return (fibonacci(n - 1)+</a:t>
            </a:r>
            <a:endParaRPr b="0" lang="en-IN" sz="1800" spc="-1" strike="noStrike">
              <a:latin typeface="Arial"/>
            </a:endParaRPr>
          </a:p>
          <a:p>
            <a:pPr marL="1371600" indent="457200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ff"/>
                </a:solidFill>
                <a:latin typeface="Courier New"/>
                <a:ea typeface="Courier New"/>
              </a:rPr>
              <a:t>fibonacci(n - 2))%10;</a:t>
            </a:r>
            <a:endParaRPr b="0" lang="en-IN" sz="1800" spc="-1" strike="noStrike">
              <a:latin typeface="Arial"/>
            </a:endParaRPr>
          </a:p>
          <a:p>
            <a:pPr marL="1371600" indent="457200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ff"/>
                </a:solidFill>
                <a:latin typeface="Courier New"/>
                <a:ea typeface="Courier New"/>
              </a:rPr>
              <a:t>}</a:t>
            </a:r>
            <a:endParaRPr b="0" lang="en-IN" sz="1800" spc="-1" strike="noStrike">
              <a:latin typeface="Arial"/>
            </a:endParaRPr>
          </a:p>
          <a:p>
            <a:pPr marL="1371600" indent="457200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0" y="0"/>
            <a:ext cx="9143280" cy="636120"/>
          </a:xfrm>
          <a:custGeom>
            <a:avLst/>
            <a:gdLst/>
            <a:ahLst/>
            <a:rect l="l" t="t" r="r" b="b"/>
            <a:pathLst>
              <a:path w="9144000" h="636905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3"/>
          <p:cNvSpPr/>
          <p:nvPr/>
        </p:nvSpPr>
        <p:spPr>
          <a:xfrm>
            <a:off x="7929360" y="210240"/>
            <a:ext cx="812880" cy="21636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4"/>
          <p:cNvSpPr/>
          <p:nvPr/>
        </p:nvSpPr>
        <p:spPr>
          <a:xfrm>
            <a:off x="389880" y="92520"/>
            <a:ext cx="694116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ffffff"/>
                </a:solidFill>
                <a:latin typeface="Trebuchet MS"/>
                <a:ea typeface="Trebuchet MS"/>
              </a:rPr>
              <a:t>Algorithm 1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262" name="Google Shape;222;p39_1" descr=""/>
          <p:cNvPicPr/>
          <p:nvPr/>
        </p:nvPicPr>
        <p:blipFill>
          <a:blip r:embed="rId2"/>
          <a:stretch/>
        </p:blipFill>
        <p:spPr>
          <a:xfrm>
            <a:off x="6082920" y="1683720"/>
            <a:ext cx="2794320" cy="2887560"/>
          </a:xfrm>
          <a:prstGeom prst="rect">
            <a:avLst/>
          </a:prstGeom>
          <a:ln w="0">
            <a:noFill/>
          </a:ln>
        </p:spPr>
      </p:pic>
      <p:sp>
        <p:nvSpPr>
          <p:cNvPr id="263" name="CustomShape 5"/>
          <p:cNvSpPr/>
          <p:nvPr/>
        </p:nvSpPr>
        <p:spPr>
          <a:xfrm>
            <a:off x="6155640" y="4572000"/>
            <a:ext cx="265176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Image id: 778407028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174600" y="807120"/>
            <a:ext cx="8796600" cy="38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See how easy can a problem become with the help of recursion?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Now let’s look at the time and space complexity analysis of the code: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0" y="0"/>
            <a:ext cx="9143280" cy="636120"/>
          </a:xfrm>
          <a:custGeom>
            <a:avLst/>
            <a:gdLst/>
            <a:ahLst/>
            <a:rect l="l" t="t" r="r" b="b"/>
            <a:pathLst>
              <a:path w="9144000" h="636905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3"/>
          <p:cNvSpPr/>
          <p:nvPr/>
        </p:nvSpPr>
        <p:spPr>
          <a:xfrm>
            <a:off x="7929360" y="210240"/>
            <a:ext cx="812880" cy="21636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4"/>
          <p:cNvSpPr/>
          <p:nvPr/>
        </p:nvSpPr>
        <p:spPr>
          <a:xfrm>
            <a:off x="389880" y="92520"/>
            <a:ext cx="694116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ffffff"/>
                </a:solidFill>
                <a:latin typeface="Trebuchet MS"/>
                <a:ea typeface="Trebuchet MS"/>
              </a:rPr>
              <a:t>Algorithm 1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174600" y="807120"/>
            <a:ext cx="8796600" cy="38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Can the same problem be solved using looping instead of recursion? Let’s have a look: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ff"/>
                </a:solidFill>
                <a:latin typeface="Courier New"/>
                <a:ea typeface="Courier New"/>
              </a:rPr>
              <a:t>    </a:t>
            </a:r>
            <a:r>
              <a:rPr b="0" lang="en" sz="1800" spc="-1" strike="noStrike">
                <a:solidFill>
                  <a:srgbClr val="0000ff"/>
                </a:solidFill>
                <a:latin typeface="Courier New"/>
                <a:ea typeface="Courier New"/>
              </a:rPr>
              <a:t>public int fibonacci(int n) {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ff"/>
                </a:solidFill>
                <a:latin typeface="Courier New"/>
                <a:ea typeface="Courier New"/>
              </a:rPr>
              <a:t>        </a:t>
            </a:r>
            <a:r>
              <a:rPr b="0" lang="en" sz="1800" spc="-1" strike="noStrike">
                <a:solidFill>
                  <a:srgbClr val="0000ff"/>
                </a:solidFill>
                <a:latin typeface="Courier New"/>
                <a:ea typeface="Courier New"/>
              </a:rPr>
              <a:t>int[] f = new int[n+1];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ff"/>
                </a:solidFill>
                <a:latin typeface="Courier New"/>
                <a:ea typeface="Courier New"/>
              </a:rPr>
              <a:t>        </a:t>
            </a:r>
            <a:r>
              <a:rPr b="0" lang="en" sz="1800" spc="-1" strike="noStrike">
                <a:solidFill>
                  <a:srgbClr val="0000ff"/>
                </a:solidFill>
                <a:latin typeface="Courier New"/>
                <a:ea typeface="Courier New"/>
              </a:rPr>
              <a:t>f[0] = 0;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ff"/>
                </a:solidFill>
                <a:latin typeface="Courier New"/>
                <a:ea typeface="Courier New"/>
              </a:rPr>
              <a:t>        </a:t>
            </a:r>
            <a:r>
              <a:rPr b="0" lang="en" sz="1800" spc="-1" strike="noStrike">
                <a:solidFill>
                  <a:srgbClr val="0000ff"/>
                </a:solidFill>
                <a:latin typeface="Courier New"/>
                <a:ea typeface="Courier New"/>
              </a:rPr>
              <a:t>f[1] = 1;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ff"/>
                </a:solidFill>
                <a:latin typeface="Courier New"/>
                <a:ea typeface="Courier New"/>
              </a:rPr>
              <a:t>        </a:t>
            </a:r>
            <a:r>
              <a:rPr b="0" lang="en" sz="1800" spc="-1" strike="noStrike">
                <a:solidFill>
                  <a:srgbClr val="0000ff"/>
                </a:solidFill>
                <a:latin typeface="Courier New"/>
                <a:ea typeface="Courier New"/>
              </a:rPr>
              <a:t>for(int i=2;i&lt;=n;i++)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ff"/>
                </a:solidFill>
                <a:latin typeface="Courier New"/>
                <a:ea typeface="Courier New"/>
              </a:rPr>
              <a:t>            </a:t>
            </a:r>
            <a:r>
              <a:rPr b="0" lang="en" sz="1800" spc="-1" strike="noStrike">
                <a:solidFill>
                  <a:srgbClr val="0000ff"/>
                </a:solidFill>
                <a:latin typeface="Courier New"/>
                <a:ea typeface="Courier New"/>
              </a:rPr>
              <a:t>f[i]=(f[i-1]+f[i-2])%10;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ff"/>
                </a:solidFill>
                <a:latin typeface="Courier New"/>
                <a:ea typeface="Courier New"/>
              </a:rPr>
              <a:t>        </a:t>
            </a:r>
            <a:r>
              <a:rPr b="0" lang="en" sz="1800" spc="-1" strike="noStrike">
                <a:solidFill>
                  <a:srgbClr val="0000ff"/>
                </a:solidFill>
                <a:latin typeface="Courier New"/>
                <a:ea typeface="Courier New"/>
              </a:rPr>
              <a:t>return f[n]);</a:t>
            </a:r>
            <a:r>
              <a:rPr b="0" lang="en" sz="1800" spc="-1" strike="noStrike">
                <a:solidFill>
                  <a:srgbClr val="0000ff"/>
                </a:solidFill>
                <a:latin typeface="Courier New"/>
                <a:ea typeface="Courier New"/>
              </a:rPr>
              <a:t>	</a:t>
            </a:r>
            <a:endParaRPr b="0" lang="en-IN" sz="1800" spc="-1" strike="noStrike">
              <a:latin typeface="Arial"/>
            </a:endParaRPr>
          </a:p>
          <a:p>
            <a:pPr marL="457200" indent="457200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ff"/>
                </a:solidFill>
                <a:latin typeface="Courier New"/>
                <a:ea typeface="Courier New"/>
              </a:rPr>
              <a:t>}</a:t>
            </a:r>
            <a:endParaRPr b="0" lang="en-IN" sz="1800" spc="-1" strike="noStrike">
              <a:latin typeface="Arial"/>
            </a:endParaRPr>
          </a:p>
          <a:p>
            <a:pPr marL="457200" indent="457200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ff"/>
                </a:solidFill>
                <a:latin typeface="Courier New"/>
                <a:ea typeface="Courier New"/>
              </a:rPr>
              <a:t>    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0" y="0"/>
            <a:ext cx="9143280" cy="636120"/>
          </a:xfrm>
          <a:custGeom>
            <a:avLst/>
            <a:gdLst/>
            <a:ahLst/>
            <a:rect l="l" t="t" r="r" b="b"/>
            <a:pathLst>
              <a:path w="9144000" h="636905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3"/>
          <p:cNvSpPr/>
          <p:nvPr/>
        </p:nvSpPr>
        <p:spPr>
          <a:xfrm>
            <a:off x="7929360" y="210240"/>
            <a:ext cx="812880" cy="21636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4"/>
          <p:cNvSpPr/>
          <p:nvPr/>
        </p:nvSpPr>
        <p:spPr>
          <a:xfrm>
            <a:off x="389880" y="92520"/>
            <a:ext cx="694116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ffffff"/>
                </a:solidFill>
                <a:latin typeface="Trebuchet MS"/>
                <a:ea typeface="Trebuchet MS"/>
              </a:rPr>
              <a:t>Algorithm 2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272" name="Google Shape;240;p41_1" descr=""/>
          <p:cNvPicPr/>
          <p:nvPr/>
        </p:nvPicPr>
        <p:blipFill>
          <a:blip r:embed="rId2"/>
          <a:stretch/>
        </p:blipFill>
        <p:spPr>
          <a:xfrm>
            <a:off x="5609880" y="1370520"/>
            <a:ext cx="2979720" cy="3079080"/>
          </a:xfrm>
          <a:prstGeom prst="rect">
            <a:avLst/>
          </a:prstGeom>
          <a:ln w="0">
            <a:noFill/>
          </a:ln>
        </p:spPr>
      </p:pic>
      <p:sp>
        <p:nvSpPr>
          <p:cNvPr id="273" name="CustomShape 5"/>
          <p:cNvSpPr/>
          <p:nvPr/>
        </p:nvSpPr>
        <p:spPr>
          <a:xfrm>
            <a:off x="5927040" y="4495680"/>
            <a:ext cx="265176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Image id: 795272986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174600" y="807120"/>
            <a:ext cx="8796600" cy="38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Does this algorithm seem more efficient than the other? Let’s analyse the complexities: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Do you think this algorithm will work for all values of n?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0" y="0"/>
            <a:ext cx="9143280" cy="636120"/>
          </a:xfrm>
          <a:custGeom>
            <a:avLst/>
            <a:gdLst/>
            <a:ahLst/>
            <a:rect l="l" t="t" r="r" b="b"/>
            <a:pathLst>
              <a:path w="9144000" h="636905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3"/>
          <p:cNvSpPr/>
          <p:nvPr/>
        </p:nvSpPr>
        <p:spPr>
          <a:xfrm>
            <a:off x="7929360" y="210240"/>
            <a:ext cx="812880" cy="21636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4"/>
          <p:cNvSpPr/>
          <p:nvPr/>
        </p:nvSpPr>
        <p:spPr>
          <a:xfrm>
            <a:off x="389880" y="92520"/>
            <a:ext cx="694116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ffffff"/>
                </a:solidFill>
                <a:latin typeface="Trebuchet MS"/>
                <a:ea typeface="Trebuchet MS"/>
              </a:rPr>
              <a:t>Algorithm 2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0" y="0"/>
            <a:ext cx="9143280" cy="636120"/>
          </a:xfrm>
          <a:custGeom>
            <a:avLst/>
            <a:gdLst/>
            <a:ahLst/>
            <a:rect l="l" t="t" r="r" b="b"/>
            <a:pathLst>
              <a:path w="9144000" h="636905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2"/>
          <p:cNvSpPr/>
          <p:nvPr/>
        </p:nvSpPr>
        <p:spPr>
          <a:xfrm>
            <a:off x="7929360" y="210240"/>
            <a:ext cx="812880" cy="21636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3"/>
          <p:cNvSpPr/>
          <p:nvPr/>
        </p:nvSpPr>
        <p:spPr>
          <a:xfrm>
            <a:off x="389880" y="92520"/>
            <a:ext cx="694116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ffffff"/>
                </a:solidFill>
                <a:latin typeface="Trebuchet MS"/>
                <a:ea typeface="Trebuchet MS"/>
              </a:rPr>
              <a:t>Algorithm 3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81" name="CustomShape 4"/>
          <p:cNvSpPr/>
          <p:nvPr/>
        </p:nvSpPr>
        <p:spPr>
          <a:xfrm>
            <a:off x="174600" y="807120"/>
            <a:ext cx="8796600" cy="38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Can there be another way to overcome the space complexity challenge? Let’s see: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ff"/>
                </a:solidFill>
                <a:latin typeface="Courier New"/>
                <a:ea typeface="Courier New"/>
              </a:rPr>
              <a:t>public int fibonacci(int n) {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ff"/>
                </a:solidFill>
                <a:latin typeface="Courier New"/>
                <a:ea typeface="Courier New"/>
              </a:rPr>
              <a:t>int a = 0, b = 1, c = n;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ff"/>
                </a:solidFill>
                <a:latin typeface="Courier New"/>
                <a:ea typeface="Courier New"/>
              </a:rPr>
              <a:t>for (int i=2; i&lt;=n; i++){</a:t>
            </a:r>
            <a:endParaRPr b="0" lang="en-IN" sz="1800" spc="-1" strike="noStrike">
              <a:latin typeface="Arial"/>
            </a:endParaRPr>
          </a:p>
          <a:p>
            <a:pPr marL="457200" indent="457200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ff"/>
                </a:solidFill>
                <a:latin typeface="Courier New"/>
                <a:ea typeface="Courier New"/>
              </a:rPr>
              <a:t>c = (a + b)%10;</a:t>
            </a:r>
            <a:endParaRPr b="0" lang="en-IN" sz="1800" spc="-1" strike="noStrike">
              <a:latin typeface="Arial"/>
            </a:endParaRPr>
          </a:p>
          <a:p>
            <a:pPr marL="457200" indent="457200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ff"/>
                </a:solidFill>
                <a:latin typeface="Courier New"/>
                <a:ea typeface="Courier New"/>
              </a:rPr>
              <a:t>       </a:t>
            </a:r>
            <a:r>
              <a:rPr b="0" lang="en" sz="1800" spc="-1" strike="noStrike">
                <a:solidFill>
                  <a:srgbClr val="0000ff"/>
                </a:solidFill>
                <a:latin typeface="Courier New"/>
                <a:ea typeface="Courier New"/>
              </a:rPr>
              <a:t>a = b;</a:t>
            </a:r>
            <a:endParaRPr b="0" lang="en-IN" sz="1800" spc="-1" strike="noStrike">
              <a:latin typeface="Arial"/>
            </a:endParaRPr>
          </a:p>
          <a:p>
            <a:pPr marL="457200" indent="457200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ff"/>
                </a:solidFill>
                <a:latin typeface="Courier New"/>
                <a:ea typeface="Courier New"/>
              </a:rPr>
              <a:t>       </a:t>
            </a:r>
            <a:r>
              <a:rPr b="0" lang="en" sz="1800" spc="-1" strike="noStrike">
                <a:solidFill>
                  <a:srgbClr val="0000ff"/>
                </a:solidFill>
                <a:latin typeface="Courier New"/>
                <a:ea typeface="Courier New"/>
              </a:rPr>
              <a:t>b = c;}</a:t>
            </a:r>
            <a:endParaRPr b="0" lang="en-IN" sz="1800" spc="-1" strike="noStrike">
              <a:latin typeface="Arial"/>
            </a:endParaRPr>
          </a:p>
          <a:p>
            <a:pPr marL="457200" indent="457200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ff"/>
                </a:solidFill>
                <a:latin typeface="Courier New"/>
                <a:ea typeface="Courier New"/>
              </a:rPr>
              <a:t>return c;    </a:t>
            </a:r>
            <a:endParaRPr b="0" lang="en-IN" sz="1800" spc="-1" strike="noStrike">
              <a:latin typeface="Arial"/>
            </a:endParaRPr>
          </a:p>
          <a:p>
            <a:pPr marL="457200" indent="457200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ff"/>
                </a:solidFill>
                <a:latin typeface="Courier New"/>
                <a:ea typeface="Courier New"/>
              </a:rPr>
              <a:t>}</a:t>
            </a:r>
            <a:endParaRPr b="0" lang="en-IN" sz="1800" spc="-1" strike="noStrike">
              <a:latin typeface="Arial"/>
            </a:endParaRPr>
          </a:p>
          <a:p>
            <a:pPr marL="457200" indent="457200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0000ff"/>
                </a:solidFill>
                <a:latin typeface="Courier New"/>
                <a:ea typeface="Courier New"/>
              </a:rPr>
              <a:t>    </a:t>
            </a:r>
            <a:endParaRPr b="0" lang="en-IN" sz="1500" spc="-1" strike="noStrike">
              <a:latin typeface="Arial"/>
            </a:endParaRPr>
          </a:p>
        </p:txBody>
      </p:sp>
      <p:pic>
        <p:nvPicPr>
          <p:cNvPr id="282" name="Google Shape;258;p43_1" descr=""/>
          <p:cNvPicPr/>
          <p:nvPr/>
        </p:nvPicPr>
        <p:blipFill>
          <a:blip r:embed="rId2"/>
          <a:stretch/>
        </p:blipFill>
        <p:spPr>
          <a:xfrm>
            <a:off x="4813560" y="1171080"/>
            <a:ext cx="3622320" cy="3743280"/>
          </a:xfrm>
          <a:prstGeom prst="rect">
            <a:avLst/>
          </a:prstGeom>
          <a:ln w="0">
            <a:noFill/>
          </a:ln>
        </p:spPr>
      </p:pic>
      <p:sp>
        <p:nvSpPr>
          <p:cNvPr id="283" name="CustomShape 5"/>
          <p:cNvSpPr/>
          <p:nvPr/>
        </p:nvSpPr>
        <p:spPr>
          <a:xfrm>
            <a:off x="5643360" y="4495680"/>
            <a:ext cx="265176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Image id: 294105158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0" y="0"/>
            <a:ext cx="9143280" cy="636120"/>
          </a:xfrm>
          <a:custGeom>
            <a:avLst/>
            <a:gdLst/>
            <a:ahLst/>
            <a:rect l="l" t="t" r="r" b="b"/>
            <a:pathLst>
              <a:path w="9144000" h="636905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2"/>
          <p:cNvSpPr/>
          <p:nvPr/>
        </p:nvSpPr>
        <p:spPr>
          <a:xfrm>
            <a:off x="7929360" y="210240"/>
            <a:ext cx="812880" cy="21636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3"/>
          <p:cNvSpPr/>
          <p:nvPr/>
        </p:nvSpPr>
        <p:spPr>
          <a:xfrm>
            <a:off x="389880" y="92520"/>
            <a:ext cx="694116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ffffff"/>
                </a:solidFill>
                <a:latin typeface="Trebuchet MS"/>
                <a:ea typeface="Trebuchet MS"/>
              </a:rPr>
              <a:t>Algorithm 3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87" name="CustomShape 4"/>
          <p:cNvSpPr/>
          <p:nvPr/>
        </p:nvSpPr>
        <p:spPr>
          <a:xfrm>
            <a:off x="173520" y="872280"/>
            <a:ext cx="8796600" cy="38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What about the time and space complexity of this algorithm?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Can we say it is better than the other two algorithms?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250920" y="807120"/>
            <a:ext cx="8796600" cy="38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Let’s compare all the algorithms together once: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1828800" indent="457200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1828800" indent="457200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1828800" indent="457200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1828800" indent="457200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1828800" indent="457200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Clearly, Algorithm 3 is better than the other two when it comes to time and space complexities.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89" name="CustomShape 2"/>
          <p:cNvSpPr/>
          <p:nvPr/>
        </p:nvSpPr>
        <p:spPr>
          <a:xfrm>
            <a:off x="0" y="0"/>
            <a:ext cx="9143280" cy="636120"/>
          </a:xfrm>
          <a:custGeom>
            <a:avLst/>
            <a:gdLst/>
            <a:ahLst/>
            <a:rect l="l" t="t" r="r" b="b"/>
            <a:pathLst>
              <a:path w="9144000" h="636905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3"/>
          <p:cNvSpPr/>
          <p:nvPr/>
        </p:nvSpPr>
        <p:spPr>
          <a:xfrm>
            <a:off x="7929360" y="210240"/>
            <a:ext cx="812880" cy="21636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4"/>
          <p:cNvSpPr/>
          <p:nvPr/>
        </p:nvSpPr>
        <p:spPr>
          <a:xfrm>
            <a:off x="389880" y="92520"/>
            <a:ext cx="694116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ffffff"/>
                </a:solidFill>
                <a:latin typeface="Merriweather"/>
                <a:ea typeface="Merriweather"/>
              </a:rPr>
              <a:t>Comparing the 3 Algorithms</a:t>
            </a:r>
            <a:endParaRPr b="0" lang="en-IN" sz="2400" spc="-1" strike="noStrike">
              <a:latin typeface="Arial"/>
            </a:endParaRPr>
          </a:p>
        </p:txBody>
      </p:sp>
      <p:graphicFrame>
        <p:nvGraphicFramePr>
          <p:cNvPr id="292" name="Table 5"/>
          <p:cNvGraphicFramePr/>
          <p:nvPr/>
        </p:nvGraphicFramePr>
        <p:xfrm>
          <a:off x="237240" y="1509840"/>
          <a:ext cx="8663760" cy="2188440"/>
        </p:xfrm>
        <a:graphic>
          <a:graphicData uri="http://schemas.openxmlformats.org/drawingml/2006/table">
            <a:tbl>
              <a:tblPr/>
              <a:tblGrid>
                <a:gridCol w="1333440"/>
                <a:gridCol w="1809720"/>
                <a:gridCol w="2865240"/>
                <a:gridCol w="2655720"/>
              </a:tblGrid>
              <a:tr h="467640">
                <a:tc>
                  <a:txBody>
                    <a:bodyPr lIns="91080" r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600" spc="-1" strike="noStrike">
                          <a:solidFill>
                            <a:srgbClr val="000000"/>
                          </a:solidFill>
                          <a:latin typeface="Merriweather"/>
                          <a:ea typeface="Merriweather"/>
                        </a:rPr>
                        <a:t>Algorithm 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600" spc="-1" strike="noStrike">
                          <a:solidFill>
                            <a:srgbClr val="000000"/>
                          </a:solidFill>
                          <a:latin typeface="Merriweather"/>
                          <a:ea typeface="Merriweather"/>
                        </a:rPr>
                        <a:t>Method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600" spc="-1" strike="noStrike">
                          <a:solidFill>
                            <a:srgbClr val="000000"/>
                          </a:solidFill>
                          <a:latin typeface="Merriweather"/>
                          <a:ea typeface="Merriweather"/>
                        </a:rPr>
                        <a:t>Time complexity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" sz="1600" spc="-1" strike="noStrike">
                          <a:solidFill>
                            <a:srgbClr val="000000"/>
                          </a:solidFill>
                          <a:latin typeface="Merriweather"/>
                          <a:ea typeface="Merriweather"/>
                        </a:rPr>
                        <a:t>Space complexity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651960"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600" spc="-1" strike="noStrike">
                          <a:solidFill>
                            <a:srgbClr val="000000"/>
                          </a:solidFill>
                          <a:latin typeface="Merriweather"/>
                          <a:ea typeface="Merriweather"/>
                        </a:rPr>
                        <a:t>1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600" spc="-1" strike="noStrike">
                          <a:solidFill>
                            <a:srgbClr val="000000"/>
                          </a:solidFill>
                          <a:latin typeface="Merriweather"/>
                          <a:ea typeface="Merriweather"/>
                        </a:rPr>
                        <a:t>Recursion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600" spc="-1" strike="noStrike">
                          <a:solidFill>
                            <a:srgbClr val="000000"/>
                          </a:solidFill>
                          <a:latin typeface="Merriweather"/>
                          <a:ea typeface="Merriweather"/>
                        </a:rPr>
                        <a:t>O(2</a:t>
                      </a:r>
                      <a:r>
                        <a:rPr b="0" lang="en" sz="1600" spc="-1" strike="noStrike" baseline="30000">
                          <a:solidFill>
                            <a:srgbClr val="000000"/>
                          </a:solidFill>
                          <a:latin typeface="Merriweather"/>
                          <a:ea typeface="Merriweather"/>
                        </a:rPr>
                        <a:t>n</a:t>
                      </a:r>
                      <a:r>
                        <a:rPr b="0" lang="en" sz="1600" spc="-1" strike="noStrike">
                          <a:solidFill>
                            <a:srgbClr val="000000"/>
                          </a:solidFill>
                          <a:latin typeface="Merriweather"/>
                          <a:ea typeface="Merriweather"/>
                        </a:rPr>
                        <a:t>) – Exponential time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>
                        <a:lnSpc>
                          <a:spcPct val="200000"/>
                        </a:lnSpc>
                        <a:tabLst>
                          <a:tab algn="l" pos="0"/>
                        </a:tabLst>
                      </a:pPr>
                      <a:r>
                        <a:rPr b="0" lang="en" sz="1600" spc="-1" strike="noStrike">
                          <a:solidFill>
                            <a:srgbClr val="000000"/>
                          </a:solidFill>
                          <a:latin typeface="Merriweather"/>
                          <a:ea typeface="Merriweather"/>
                        </a:rPr>
                        <a:t>O(n)  – Linear space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651960"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600" spc="-1" strike="noStrike">
                          <a:solidFill>
                            <a:srgbClr val="000000"/>
                          </a:solidFill>
                          <a:latin typeface="Merriweather"/>
                          <a:ea typeface="Merriweather"/>
                        </a:rPr>
                        <a:t>2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600" spc="-1" strike="noStrike">
                          <a:solidFill>
                            <a:srgbClr val="000000"/>
                          </a:solidFill>
                          <a:latin typeface="Merriweather"/>
                          <a:ea typeface="Merriweather"/>
                        </a:rPr>
                        <a:t>Loops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600" spc="-1" strike="noStrike">
                          <a:solidFill>
                            <a:srgbClr val="000000"/>
                          </a:solidFill>
                          <a:latin typeface="Merriweather"/>
                          <a:ea typeface="Merriweather"/>
                        </a:rPr>
                        <a:t>O(n) – Linear time 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>
                        <a:lnSpc>
                          <a:spcPct val="200000"/>
                        </a:lnSpc>
                        <a:tabLst>
                          <a:tab algn="l" pos="0"/>
                        </a:tabLst>
                      </a:pPr>
                      <a:r>
                        <a:rPr b="0" lang="en" sz="1600" spc="-1" strike="noStrike">
                          <a:solidFill>
                            <a:srgbClr val="000000"/>
                          </a:solidFill>
                          <a:latin typeface="Merriweather"/>
                          <a:ea typeface="Merriweather"/>
                        </a:rPr>
                        <a:t>O(n)  – Linear space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417240"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600" spc="-1" strike="noStrike">
                          <a:solidFill>
                            <a:srgbClr val="000000"/>
                          </a:solidFill>
                          <a:latin typeface="Merriweather"/>
                          <a:ea typeface="Merriweather"/>
                        </a:rPr>
                        <a:t>3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600" spc="-1" strike="noStrike">
                          <a:solidFill>
                            <a:srgbClr val="000000"/>
                          </a:solidFill>
                          <a:latin typeface="Merriweather"/>
                          <a:ea typeface="Merriweather"/>
                        </a:rPr>
                        <a:t>Space efficient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600" spc="-1" strike="noStrike">
                          <a:solidFill>
                            <a:srgbClr val="000000"/>
                          </a:solidFill>
                          <a:latin typeface="Merriweather"/>
                          <a:ea typeface="Merriweather"/>
                        </a:rPr>
                        <a:t>O(n) – Linear time 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600" spc="-1" strike="noStrike">
                          <a:solidFill>
                            <a:srgbClr val="000000"/>
                          </a:solidFill>
                          <a:latin typeface="Merriweather"/>
                          <a:ea typeface="Merriweather"/>
                        </a:rPr>
                        <a:t>O(1) – Constant space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0" y="0"/>
            <a:ext cx="9143280" cy="636120"/>
          </a:xfrm>
          <a:custGeom>
            <a:avLst/>
            <a:gdLst/>
            <a:ahLst/>
            <a:rect l="l" t="t" r="r" b="b"/>
            <a:pathLst>
              <a:path w="9144000" h="636905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2"/>
          <p:cNvSpPr/>
          <p:nvPr/>
        </p:nvSpPr>
        <p:spPr>
          <a:xfrm>
            <a:off x="97200" y="759240"/>
            <a:ext cx="4727520" cy="431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Now let’s look at another problem. </a:t>
            </a:r>
            <a:endParaRPr b="0" lang="en-IN" sz="18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You have to print all the prime numbers less than or equal to a given number N.</a:t>
            </a:r>
            <a:endParaRPr b="0" lang="en-IN" sz="18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What’s the first approach that comes to your mind?</a:t>
            </a:r>
            <a:endParaRPr b="0" lang="en-IN" sz="18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The simplest approach will be checking if every number less than or equal to n is prime or not and printing the prime number(s). </a:t>
            </a:r>
            <a:endParaRPr b="0" lang="en-IN" sz="18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But how to check if a number is prime or not?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295" name="CustomShape 3"/>
          <p:cNvSpPr/>
          <p:nvPr/>
        </p:nvSpPr>
        <p:spPr>
          <a:xfrm>
            <a:off x="7929360" y="210240"/>
            <a:ext cx="812880" cy="21636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4"/>
          <p:cNvSpPr/>
          <p:nvPr/>
        </p:nvSpPr>
        <p:spPr>
          <a:xfrm>
            <a:off x="389880" y="92520"/>
            <a:ext cx="694116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ffffff"/>
                </a:solidFill>
                <a:latin typeface="Trebuchet MS"/>
                <a:ea typeface="Trebuchet MS"/>
              </a:rPr>
              <a:t>Prime Numbers less than N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297" name="Google Shape;285;p46_1" descr=""/>
          <p:cNvPicPr/>
          <p:nvPr/>
        </p:nvPicPr>
        <p:blipFill>
          <a:blip r:embed="rId2"/>
          <a:stretch/>
        </p:blipFill>
        <p:spPr>
          <a:xfrm>
            <a:off x="5188320" y="1029600"/>
            <a:ext cx="3630240" cy="3751200"/>
          </a:xfrm>
          <a:prstGeom prst="rect">
            <a:avLst/>
          </a:prstGeom>
          <a:ln w="0">
            <a:noFill/>
          </a:ln>
        </p:spPr>
      </p:pic>
      <p:sp>
        <p:nvSpPr>
          <p:cNvPr id="298" name="CustomShape 5"/>
          <p:cNvSpPr/>
          <p:nvPr/>
        </p:nvSpPr>
        <p:spPr>
          <a:xfrm>
            <a:off x="5698440" y="4648320"/>
            <a:ext cx="265176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Image id: 1111797563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0" y="0"/>
            <a:ext cx="9143280" cy="636120"/>
          </a:xfrm>
          <a:custGeom>
            <a:avLst/>
            <a:gdLst/>
            <a:ahLst/>
            <a:rect l="l" t="t" r="r" b="b"/>
            <a:pathLst>
              <a:path w="9144000" h="636905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2"/>
          <p:cNvSpPr/>
          <p:nvPr/>
        </p:nvSpPr>
        <p:spPr>
          <a:xfrm>
            <a:off x="7929360" y="210240"/>
            <a:ext cx="812880" cy="21636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CustomShape 3"/>
          <p:cNvSpPr/>
          <p:nvPr/>
        </p:nvSpPr>
        <p:spPr>
          <a:xfrm>
            <a:off x="389880" y="92520"/>
            <a:ext cx="694116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ffffff"/>
                </a:solidFill>
                <a:latin typeface="Trebuchet MS"/>
                <a:ea typeface="Trebuchet MS"/>
              </a:rPr>
              <a:t>Parameters Of Algorithmic Efficiency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99" name="CustomShape 4"/>
          <p:cNvSpPr/>
          <p:nvPr/>
        </p:nvSpPr>
        <p:spPr>
          <a:xfrm>
            <a:off x="4330080" y="1618920"/>
            <a:ext cx="4579200" cy="23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Calibri"/>
                <a:ea typeface="Calibri"/>
              </a:rPr>
              <a:t>Suppose we wish to find the book “How to overcome the fear of coding?”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Calibri"/>
                <a:ea typeface="Calibri"/>
              </a:rPr>
              <a:t>Should we start looking from the beginning of the alphabet, i.e. letter “A”?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Calibri"/>
                <a:ea typeface="Calibri"/>
              </a:rPr>
              <a:t>Or should we start looking directly from the letter “H”?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Calibri"/>
                <a:ea typeface="Calibri"/>
              </a:rPr>
              <a:t>Which searching ALGORITHM seems to be more EFFICIENT?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595080" y="929160"/>
            <a:ext cx="825840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Calibri"/>
                <a:ea typeface="Calibri"/>
              </a:rPr>
              <a:t>What about searching for a particular book from a pile of books arranged alphabetically?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pic>
        <p:nvPicPr>
          <p:cNvPr id="101" name="Google Shape;156;p32" descr=""/>
          <p:cNvPicPr/>
          <p:nvPr/>
        </p:nvPicPr>
        <p:blipFill>
          <a:blip r:embed="rId2"/>
          <a:stretch/>
        </p:blipFill>
        <p:spPr>
          <a:xfrm>
            <a:off x="179280" y="2109600"/>
            <a:ext cx="4024800" cy="2146320"/>
          </a:xfrm>
          <a:prstGeom prst="rect">
            <a:avLst/>
          </a:prstGeom>
          <a:ln w="0">
            <a:noFill/>
          </a:ln>
        </p:spPr>
      </p:pic>
      <p:sp>
        <p:nvSpPr>
          <p:cNvPr id="102" name="CustomShape 6"/>
          <p:cNvSpPr/>
          <p:nvPr/>
        </p:nvSpPr>
        <p:spPr>
          <a:xfrm>
            <a:off x="277200" y="4481280"/>
            <a:ext cx="355428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Image id: 511697149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0" y="0"/>
            <a:ext cx="9143280" cy="636120"/>
          </a:xfrm>
          <a:custGeom>
            <a:avLst/>
            <a:gdLst/>
            <a:ahLst/>
            <a:rect l="l" t="t" r="r" b="b"/>
            <a:pathLst>
              <a:path w="9144000" h="636905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2"/>
          <p:cNvSpPr/>
          <p:nvPr/>
        </p:nvSpPr>
        <p:spPr>
          <a:xfrm>
            <a:off x="173520" y="946080"/>
            <a:ext cx="8796600" cy="277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Again, the basic approach is to visit each number in the range [2, n) to check if there exists a divisor which divides the number n completely. </a:t>
            </a:r>
            <a:endParaRPr b="0" lang="en-IN" sz="18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If it exists, n is not prime. Otherwise, n is a prime number. </a:t>
            </a:r>
            <a:endParaRPr b="0" lang="en-IN" sz="18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But do we really need to go till n for each primality check?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01" name="CustomShape 3"/>
          <p:cNvSpPr/>
          <p:nvPr/>
        </p:nvSpPr>
        <p:spPr>
          <a:xfrm>
            <a:off x="7929360" y="210240"/>
            <a:ext cx="812880" cy="21636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4"/>
          <p:cNvSpPr/>
          <p:nvPr/>
        </p:nvSpPr>
        <p:spPr>
          <a:xfrm>
            <a:off x="389880" y="92520"/>
            <a:ext cx="694116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ffffff"/>
                </a:solidFill>
                <a:latin typeface="Trebuchet MS"/>
                <a:ea typeface="Trebuchet MS"/>
              </a:rPr>
              <a:t>Prime Numbers less than N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303" name="Google Shape;295;p47_1" descr=""/>
          <p:cNvPicPr/>
          <p:nvPr/>
        </p:nvPicPr>
        <p:blipFill>
          <a:blip r:embed="rId2"/>
          <a:srcRect l="0" t="14874" r="0" b="0"/>
          <a:stretch/>
        </p:blipFill>
        <p:spPr>
          <a:xfrm>
            <a:off x="3191400" y="2714400"/>
            <a:ext cx="2760480" cy="2428560"/>
          </a:xfrm>
          <a:prstGeom prst="rect">
            <a:avLst/>
          </a:prstGeom>
          <a:ln w="0">
            <a:noFill/>
          </a:ln>
        </p:spPr>
      </p:pic>
      <p:sp>
        <p:nvSpPr>
          <p:cNvPr id="304" name="CustomShape 5"/>
          <p:cNvSpPr/>
          <p:nvPr/>
        </p:nvSpPr>
        <p:spPr>
          <a:xfrm>
            <a:off x="5580000" y="3974760"/>
            <a:ext cx="265176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Image id: 1378218386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0" y="0"/>
            <a:ext cx="9143280" cy="636120"/>
          </a:xfrm>
          <a:custGeom>
            <a:avLst/>
            <a:gdLst/>
            <a:ahLst/>
            <a:rect l="l" t="t" r="r" b="b"/>
            <a:pathLst>
              <a:path w="9144000" h="636905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2"/>
          <p:cNvSpPr/>
          <p:nvPr/>
        </p:nvSpPr>
        <p:spPr>
          <a:xfrm>
            <a:off x="174600" y="1035720"/>
            <a:ext cx="8796600" cy="431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What if we check till √n?</a:t>
            </a:r>
            <a:endParaRPr b="0" lang="en-IN" sz="18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Will it affect the result?</a:t>
            </a:r>
            <a:endParaRPr b="0" lang="en-IN" sz="18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More importantly, will it affect the time complexity?</a:t>
            </a:r>
            <a:endParaRPr b="0" lang="en-IN" sz="18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Is there any other way?</a:t>
            </a:r>
            <a:endParaRPr b="0" lang="en-IN" sz="18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Did you know we can write every prime number in the form of 6k±1?</a:t>
            </a:r>
            <a:endParaRPr b="0" lang="en-IN" sz="18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Can we use this fact to further reduce the number of iterations in the primality check?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  <p:sp>
        <p:nvSpPr>
          <p:cNvPr id="307" name="CustomShape 3"/>
          <p:cNvSpPr/>
          <p:nvPr/>
        </p:nvSpPr>
        <p:spPr>
          <a:xfrm>
            <a:off x="7929360" y="210240"/>
            <a:ext cx="812880" cy="21636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4"/>
          <p:cNvSpPr/>
          <p:nvPr/>
        </p:nvSpPr>
        <p:spPr>
          <a:xfrm>
            <a:off x="389880" y="92520"/>
            <a:ext cx="694116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ffffff"/>
                </a:solidFill>
                <a:latin typeface="Trebuchet MS"/>
                <a:ea typeface="Trebuchet MS"/>
              </a:rPr>
              <a:t>Prime Numbers less than N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0" y="0"/>
            <a:ext cx="9143280" cy="636120"/>
          </a:xfrm>
          <a:custGeom>
            <a:avLst/>
            <a:gdLst/>
            <a:ahLst/>
            <a:rect l="l" t="t" r="r" b="b"/>
            <a:pathLst>
              <a:path w="9144000" h="636905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2"/>
          <p:cNvSpPr/>
          <p:nvPr/>
        </p:nvSpPr>
        <p:spPr>
          <a:xfrm>
            <a:off x="174600" y="1035720"/>
            <a:ext cx="8796600" cy="431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Let’s look at the function which uses the same principle: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{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        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if (n &lt;= 1) return false;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        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if (n &lt;= 3) return true;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        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if (n % 2 == 0 || n % 3 == 0) return false;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      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        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for (int i = 5; i * i &lt;= n; i = i + 6)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            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if (n % i == 0)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            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return false;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      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        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return true;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    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}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 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311" name="CustomShape 3"/>
          <p:cNvSpPr/>
          <p:nvPr/>
        </p:nvSpPr>
        <p:spPr>
          <a:xfrm>
            <a:off x="7929360" y="210240"/>
            <a:ext cx="812880" cy="21636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4"/>
          <p:cNvSpPr/>
          <p:nvPr/>
        </p:nvSpPr>
        <p:spPr>
          <a:xfrm>
            <a:off x="389880" y="92520"/>
            <a:ext cx="694116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ffffff"/>
                </a:solidFill>
                <a:latin typeface="Trebuchet MS"/>
                <a:ea typeface="Trebuchet MS"/>
              </a:rPr>
              <a:t>Prime Numbers less than N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174600" y="654480"/>
            <a:ext cx="8796600" cy="274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Well, there’s another approach to do the same, and this one has a name too. It’s called </a:t>
            </a:r>
            <a:r>
              <a:rPr b="0" i="1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Sieve of Eratosthenes</a:t>
            </a: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. Click on the image to learn the logic!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boolean[] prime =new boolean[n+1];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Arrays.fill(prime, true);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for (int i=2; i&lt;= n; i++)</a:t>
            </a:r>
            <a:endParaRPr b="0" lang="en-IN" sz="1600" spc="-1" strike="noStrike">
              <a:latin typeface="Arial"/>
            </a:endParaRPr>
          </a:p>
          <a:p>
            <a:pPr marL="457200" indent="-456480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if (prime[i])</a:t>
            </a:r>
            <a:endParaRPr b="0" lang="en-IN" sz="1600" spc="-1" strike="noStrike">
              <a:latin typeface="Arial"/>
            </a:endParaRPr>
          </a:p>
          <a:p>
            <a:pPr marL="457200" indent="-456480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    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	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for(int j=2*i;j&lt;= n;j+=i)</a:t>
            </a:r>
            <a:endParaRPr b="0" lang="en-IN" sz="1600" spc="-1" strike="noStrike">
              <a:latin typeface="Arial"/>
            </a:endParaRPr>
          </a:p>
          <a:p>
            <a:pPr marL="457200" indent="-456480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       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	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	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prime[j] = false;</a:t>
            </a:r>
            <a:endParaRPr b="0" lang="en-IN" sz="1600" spc="-1" strike="noStrike">
              <a:latin typeface="Arial"/>
            </a:endParaRPr>
          </a:p>
          <a:p>
            <a:pPr marL="457200" indent="-456480">
              <a:lnSpc>
                <a:spcPct val="100000"/>
              </a:lnSpc>
              <a:tabLst>
                <a:tab algn="l" pos="0"/>
              </a:tabLst>
            </a:pPr>
            <a:endParaRPr b="0" lang="en-IN" sz="1600" spc="-1" strike="noStrike">
              <a:latin typeface="Arial"/>
            </a:endParaRPr>
          </a:p>
          <a:p>
            <a:pPr marL="457200" indent="-456480">
              <a:lnSpc>
                <a:spcPct val="100000"/>
              </a:lnSpc>
              <a:tabLst>
                <a:tab algn="l" pos="0"/>
              </a:tabLst>
            </a:pPr>
            <a:endParaRPr b="0" lang="en-IN" sz="1600" spc="-1" strike="noStrike">
              <a:latin typeface="Arial"/>
            </a:endParaRPr>
          </a:p>
        </p:txBody>
      </p:sp>
      <p:sp>
        <p:nvSpPr>
          <p:cNvPr id="314" name="CustomShape 2"/>
          <p:cNvSpPr/>
          <p:nvPr/>
        </p:nvSpPr>
        <p:spPr>
          <a:xfrm>
            <a:off x="0" y="0"/>
            <a:ext cx="9143280" cy="636120"/>
          </a:xfrm>
          <a:custGeom>
            <a:avLst/>
            <a:gdLst/>
            <a:ahLst/>
            <a:rect l="l" t="t" r="r" b="b"/>
            <a:pathLst>
              <a:path w="9144000" h="636905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3"/>
          <p:cNvSpPr/>
          <p:nvPr/>
        </p:nvSpPr>
        <p:spPr>
          <a:xfrm>
            <a:off x="7929360" y="210240"/>
            <a:ext cx="812880" cy="21636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4"/>
          <p:cNvSpPr/>
          <p:nvPr/>
        </p:nvSpPr>
        <p:spPr>
          <a:xfrm>
            <a:off x="389880" y="92520"/>
            <a:ext cx="694116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ffffff"/>
                </a:solidFill>
                <a:latin typeface="Trebuchet MS"/>
                <a:ea typeface="Trebuchet MS"/>
              </a:rPr>
              <a:t>Prime Numbers less than N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317" name="Google Shape;321;p50_1" descr=""/>
          <p:cNvPicPr/>
          <p:nvPr/>
        </p:nvPicPr>
        <p:blipFill>
          <a:blip r:embed="rId2"/>
          <a:stretch/>
        </p:blipFill>
        <p:spPr>
          <a:xfrm>
            <a:off x="4578480" y="1361160"/>
            <a:ext cx="4468680" cy="3705480"/>
          </a:xfrm>
          <a:prstGeom prst="rect">
            <a:avLst/>
          </a:prstGeom>
          <a:ln w="0">
            <a:noFill/>
          </a:ln>
        </p:spPr>
      </p:pic>
      <p:sp>
        <p:nvSpPr>
          <p:cNvPr id="318" name="CustomShape 5"/>
          <p:cNvSpPr/>
          <p:nvPr/>
        </p:nvSpPr>
        <p:spPr>
          <a:xfrm>
            <a:off x="0" y="3542400"/>
            <a:ext cx="4577760" cy="91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Wanna take a shot at finding the time complexity of this one?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-632880" y="1188000"/>
            <a:ext cx="4952880" cy="350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1371600" indent="457200">
              <a:lnSpc>
                <a:spcPct val="100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Problem</a:t>
            </a:r>
            <a:endParaRPr b="0" lang="en-IN" sz="1800" spc="-1" strike="noStrike">
              <a:latin typeface="Arial"/>
            </a:endParaRPr>
          </a:p>
          <a:p>
            <a:pPr marL="1371600" indent="457200"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" sz="1500" spc="-1" strike="noStrike">
                <a:solidFill>
                  <a:srgbClr val="040404"/>
                </a:solidFill>
                <a:highlight>
                  <a:srgbClr val="ffffff"/>
                </a:highlight>
                <a:latin typeface="Arial"/>
                <a:ea typeface="Arial"/>
              </a:rPr>
              <a:t>You will be given starting points of two people p1 and p2 respectively, and the distance covered by two people in each jump is s1 and s2 respectively. </a:t>
            </a:r>
            <a:endParaRPr b="0" lang="en-IN" sz="1500" spc="-1" strike="noStrike">
              <a:latin typeface="Arial"/>
            </a:endParaRPr>
          </a:p>
          <a:p>
            <a:pPr marL="1371600" indent="457200">
              <a:lnSpc>
                <a:spcPct val="100000"/>
              </a:lnSpc>
              <a:spcBef>
                <a:spcPts val="499"/>
              </a:spcBef>
              <a:tabLst>
                <a:tab algn="l" pos="0"/>
              </a:tabLst>
            </a:pPr>
            <a:endParaRPr b="0" lang="en-IN" sz="1500" spc="-1" strike="noStrike">
              <a:latin typeface="Arial"/>
            </a:endParaRPr>
          </a:p>
          <a:p>
            <a:pPr marL="1371600" indent="457200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040404"/>
                </a:solidFill>
                <a:highlight>
                  <a:srgbClr val="ffffff"/>
                </a:highlight>
                <a:latin typeface="Arial"/>
                <a:ea typeface="Arial"/>
              </a:rPr>
              <a:t>You need to find whether they meet after the same number of jumps from their starting points. </a:t>
            </a:r>
            <a:endParaRPr b="0" lang="en-IN" sz="1500" spc="-1" strike="noStrike">
              <a:latin typeface="Arial"/>
            </a:endParaRPr>
          </a:p>
          <a:p>
            <a:pPr marL="1371600" indent="457200">
              <a:lnSpc>
                <a:spcPct val="115000"/>
              </a:lnSpc>
              <a:tabLst>
                <a:tab algn="l" pos="0"/>
              </a:tabLst>
            </a:pPr>
            <a:endParaRPr b="0" lang="en-IN" sz="1500" spc="-1" strike="noStrike">
              <a:latin typeface="Arial"/>
            </a:endParaRPr>
          </a:p>
          <a:p>
            <a:pPr marL="1371600" indent="457200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040404"/>
                </a:solidFill>
                <a:highlight>
                  <a:srgbClr val="ffffff"/>
                </a:highlight>
                <a:latin typeface="Arial"/>
                <a:ea typeface="Arial"/>
              </a:rPr>
              <a:t>The starting points of the two persons should always be different.</a:t>
            </a:r>
            <a:endParaRPr b="0" lang="en-IN" sz="1500" spc="-1" strike="noStrike">
              <a:latin typeface="Arial"/>
            </a:endParaRPr>
          </a:p>
        </p:txBody>
      </p:sp>
      <p:sp>
        <p:nvSpPr>
          <p:cNvPr id="320" name="CustomShape 2"/>
          <p:cNvSpPr/>
          <p:nvPr/>
        </p:nvSpPr>
        <p:spPr>
          <a:xfrm>
            <a:off x="0" y="0"/>
            <a:ext cx="9143280" cy="636120"/>
          </a:xfrm>
          <a:custGeom>
            <a:avLst/>
            <a:gdLst/>
            <a:ahLst/>
            <a:rect l="l" t="t" r="r" b="b"/>
            <a:pathLst>
              <a:path w="9144000" h="636905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3"/>
          <p:cNvSpPr/>
          <p:nvPr/>
        </p:nvSpPr>
        <p:spPr>
          <a:xfrm>
            <a:off x="7929360" y="210240"/>
            <a:ext cx="812880" cy="21636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4"/>
          <p:cNvSpPr/>
          <p:nvPr/>
        </p:nvSpPr>
        <p:spPr>
          <a:xfrm>
            <a:off x="389880" y="92520"/>
            <a:ext cx="694116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ffffff"/>
                </a:solidFill>
                <a:latin typeface="Trebuchet MS"/>
                <a:ea typeface="Trebuchet MS"/>
              </a:rPr>
              <a:t>Two people meet each other 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323" name="CustomShape 5"/>
          <p:cNvSpPr/>
          <p:nvPr/>
        </p:nvSpPr>
        <p:spPr>
          <a:xfrm>
            <a:off x="174600" y="713160"/>
            <a:ext cx="8968680" cy="47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It’s time to write your own code. Are you ready?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324" name="Google Shape;332;p51_1" descr=""/>
          <p:cNvPicPr/>
          <p:nvPr/>
        </p:nvPicPr>
        <p:blipFill>
          <a:blip r:embed="rId2"/>
          <a:srcRect l="26192" t="33664" r="0" b="0"/>
          <a:stretch/>
        </p:blipFill>
        <p:spPr>
          <a:xfrm>
            <a:off x="5051880" y="1896480"/>
            <a:ext cx="3847320" cy="2720160"/>
          </a:xfrm>
          <a:prstGeom prst="rect">
            <a:avLst/>
          </a:prstGeom>
          <a:ln w="0">
            <a:noFill/>
          </a:ln>
        </p:spPr>
      </p:pic>
      <p:sp>
        <p:nvSpPr>
          <p:cNvPr id="325" name="CustomShape 6"/>
          <p:cNvSpPr/>
          <p:nvPr/>
        </p:nvSpPr>
        <p:spPr>
          <a:xfrm>
            <a:off x="6155640" y="4572000"/>
            <a:ext cx="265176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Image id: 538723513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174600" y="730800"/>
            <a:ext cx="8796600" cy="431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800" spc="-1" strike="noStrike">
                <a:solidFill>
                  <a:srgbClr val="040404"/>
                </a:solidFill>
                <a:highlight>
                  <a:srgbClr val="ffffff"/>
                </a:highlight>
                <a:latin typeface="Arial"/>
                <a:ea typeface="Arial"/>
              </a:rPr>
              <a:t>Input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40404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40404"/>
                </a:solidFill>
                <a:highlight>
                  <a:srgbClr val="ffffff"/>
                </a:highlight>
                <a:latin typeface="Arial"/>
                <a:ea typeface="Arial"/>
              </a:rPr>
              <a:t>The first line should be the values of p1, p2 respectively space-separated.</a:t>
            </a:r>
            <a:endParaRPr b="0" lang="en-IN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40404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40404"/>
                </a:solidFill>
                <a:highlight>
                  <a:srgbClr val="ffffff"/>
                </a:highlight>
                <a:latin typeface="Arial"/>
                <a:ea typeface="Arial"/>
              </a:rPr>
              <a:t>The first line should be the values of s1, s2 respectively space-separated.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040404"/>
                </a:solidFill>
                <a:highlight>
                  <a:srgbClr val="ffffff"/>
                </a:highlight>
                <a:latin typeface="Arial"/>
                <a:ea typeface="Arial"/>
              </a:rPr>
              <a:t>Output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40404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40404"/>
                </a:solidFill>
                <a:highlight>
                  <a:srgbClr val="ffffff"/>
                </a:highlight>
                <a:latin typeface="Arial"/>
                <a:ea typeface="Arial"/>
              </a:rPr>
              <a:t>Print “YES” if they meet at some point after jumping for an equal number of times or else print “NO”.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599"/>
              </a:spcBef>
              <a:tabLst>
                <a:tab algn="l" pos="0"/>
              </a:tabLst>
            </a:pPr>
            <a:r>
              <a:rPr b="1" lang="en" sz="1800" spc="-1" strike="noStrike">
                <a:solidFill>
                  <a:srgbClr val="040404"/>
                </a:solidFill>
                <a:highlight>
                  <a:srgbClr val="ffffff"/>
                </a:highlight>
                <a:latin typeface="Arial"/>
                <a:ea typeface="Arial"/>
              </a:rPr>
              <a:t>Example:</a:t>
            </a:r>
            <a:r>
              <a:rPr b="0" lang="en" sz="1800" spc="-1" strike="noStrike">
                <a:solidFill>
                  <a:srgbClr val="040404"/>
                </a:solidFill>
                <a:highlight>
                  <a:srgbClr val="ffffff"/>
                </a:highlight>
                <a:latin typeface="Arial"/>
                <a:ea typeface="Arial"/>
              </a:rPr>
              <a:t> </a:t>
            </a:r>
            <a:r>
              <a:rPr b="0" lang="en" sz="1800" spc="-1" strike="noStrike">
                <a:solidFill>
                  <a:srgbClr val="040404"/>
                </a:solidFill>
                <a:highlight>
                  <a:srgbClr val="ffffff"/>
                </a:highlight>
                <a:latin typeface="Arial"/>
                <a:ea typeface="Arial"/>
              </a:rPr>
              <a:t>	</a:t>
            </a:r>
            <a:r>
              <a:rPr b="1" lang="en" sz="1800" spc="-1" strike="noStrike">
                <a:solidFill>
                  <a:srgbClr val="040404"/>
                </a:solidFill>
                <a:highlight>
                  <a:srgbClr val="ffffff"/>
                </a:highlight>
                <a:latin typeface="Arial"/>
                <a:ea typeface="Arial"/>
              </a:rPr>
              <a:t>Input </a:t>
            </a:r>
            <a:r>
              <a:rPr b="1" lang="en" sz="1800" spc="-1" strike="noStrike">
                <a:solidFill>
                  <a:srgbClr val="040404"/>
                </a:solidFill>
                <a:highlight>
                  <a:srgbClr val="ffffff"/>
                </a:highlight>
                <a:latin typeface="Arial"/>
                <a:ea typeface="Arial"/>
              </a:rPr>
              <a:t>	</a:t>
            </a:r>
            <a:r>
              <a:rPr b="1" lang="en" sz="1800" spc="-1" strike="noStrike">
                <a:solidFill>
                  <a:srgbClr val="040404"/>
                </a:solidFill>
                <a:highlight>
                  <a:srgbClr val="ffffff"/>
                </a:highlight>
                <a:latin typeface="Arial"/>
                <a:ea typeface="Arial"/>
              </a:rPr>
              <a:t>	</a:t>
            </a:r>
            <a:r>
              <a:rPr b="1" lang="en" sz="1800" spc="-1" strike="noStrike">
                <a:solidFill>
                  <a:srgbClr val="040404"/>
                </a:solidFill>
                <a:highlight>
                  <a:srgbClr val="ffffff"/>
                </a:highlight>
                <a:latin typeface="Arial"/>
                <a:ea typeface="Arial"/>
              </a:rPr>
              <a:t>Output</a:t>
            </a:r>
            <a:endParaRPr b="0" lang="en-IN" sz="1800" spc="-1" strike="noStrike">
              <a:latin typeface="Arial"/>
            </a:endParaRPr>
          </a:p>
          <a:p>
            <a:pPr marL="914400" indent="457200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40404"/>
                </a:solidFill>
                <a:highlight>
                  <a:srgbClr val="ffffff"/>
                </a:highlight>
                <a:latin typeface="Arial"/>
                <a:ea typeface="Arial"/>
              </a:rPr>
              <a:t>6 8</a:t>
            </a:r>
            <a:r>
              <a:rPr b="0" lang="en" sz="1800" spc="-1" strike="noStrike">
                <a:solidFill>
                  <a:srgbClr val="040404"/>
                </a:solidFill>
                <a:highlight>
                  <a:srgbClr val="ffffff"/>
                </a:highlight>
                <a:latin typeface="Arial"/>
                <a:ea typeface="Arial"/>
              </a:rPr>
              <a:t>	</a:t>
            </a:r>
            <a:r>
              <a:rPr b="0" lang="en" sz="1800" spc="-1" strike="noStrike">
                <a:solidFill>
                  <a:srgbClr val="040404"/>
                </a:solidFill>
                <a:highlight>
                  <a:srgbClr val="ffffff"/>
                </a:highlight>
                <a:latin typeface="Arial"/>
                <a:ea typeface="Arial"/>
              </a:rPr>
              <a:t>	</a:t>
            </a:r>
            <a:r>
              <a:rPr b="0" lang="en" sz="1800" spc="-1" strike="noStrike">
                <a:solidFill>
                  <a:srgbClr val="040404"/>
                </a:solidFill>
                <a:highlight>
                  <a:srgbClr val="ffffff"/>
                </a:highlight>
                <a:latin typeface="Arial"/>
                <a:ea typeface="Arial"/>
              </a:rPr>
              <a:t>	</a:t>
            </a:r>
            <a:r>
              <a:rPr b="0" lang="en" sz="1800" spc="-1" strike="noStrike">
                <a:solidFill>
                  <a:srgbClr val="040404"/>
                </a:solidFill>
                <a:highlight>
                  <a:srgbClr val="ffffff"/>
                </a:highlight>
                <a:latin typeface="Arial"/>
                <a:ea typeface="Arial"/>
              </a:rPr>
              <a:t>YES</a:t>
            </a:r>
            <a:endParaRPr b="0" lang="en-IN" sz="1800" spc="-1" strike="noStrike">
              <a:latin typeface="Arial"/>
            </a:endParaRPr>
          </a:p>
          <a:p>
            <a:pPr marL="914400" indent="457200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40404"/>
                </a:solidFill>
                <a:highlight>
                  <a:srgbClr val="ffffff"/>
                </a:highlight>
                <a:latin typeface="Arial"/>
                <a:ea typeface="Arial"/>
              </a:rPr>
              <a:t>3 2</a:t>
            </a:r>
            <a:endParaRPr b="0" lang="en-IN" sz="1800" spc="-1" strike="noStrike">
              <a:latin typeface="Arial"/>
            </a:endParaRPr>
          </a:p>
          <a:p>
            <a:pPr marL="914400" indent="457200" algn="ctr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914400" indent="457200" algn="ctr">
              <a:lnSpc>
                <a:spcPct val="100000"/>
              </a:lnSpc>
              <a:tabLst>
                <a:tab algn="l" pos="0"/>
              </a:tabLst>
            </a:pPr>
            <a:r>
              <a:rPr b="1" lang="en" sz="24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Happy Coding!!!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327" name="CustomShape 2"/>
          <p:cNvSpPr/>
          <p:nvPr/>
        </p:nvSpPr>
        <p:spPr>
          <a:xfrm>
            <a:off x="0" y="0"/>
            <a:ext cx="9143280" cy="636120"/>
          </a:xfrm>
          <a:custGeom>
            <a:avLst/>
            <a:gdLst/>
            <a:ahLst/>
            <a:rect l="l" t="t" r="r" b="b"/>
            <a:pathLst>
              <a:path w="9144000" h="636905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3"/>
          <p:cNvSpPr/>
          <p:nvPr/>
        </p:nvSpPr>
        <p:spPr>
          <a:xfrm>
            <a:off x="7929360" y="210240"/>
            <a:ext cx="812880" cy="21636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4"/>
          <p:cNvSpPr/>
          <p:nvPr/>
        </p:nvSpPr>
        <p:spPr>
          <a:xfrm>
            <a:off x="389880" y="92520"/>
            <a:ext cx="694116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ffffff"/>
                </a:solidFill>
                <a:latin typeface="Trebuchet MS"/>
                <a:ea typeface="Trebuchet MS"/>
              </a:rPr>
              <a:t>Two people meet each other 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663840" y="572040"/>
            <a:ext cx="2056680" cy="54828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2"/>
          <p:cNvSpPr/>
          <p:nvPr/>
        </p:nvSpPr>
        <p:spPr>
          <a:xfrm>
            <a:off x="601200" y="1674720"/>
            <a:ext cx="7818480" cy="63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 algn="ctr">
              <a:lnSpc>
                <a:spcPct val="100000"/>
              </a:lnSpc>
              <a:tabLst>
                <a:tab algn="l" pos="0"/>
              </a:tabLst>
            </a:pPr>
            <a:r>
              <a:rPr b="0" lang="en" sz="4000" spc="-1" strike="noStrike">
                <a:solidFill>
                  <a:srgbClr val="000000"/>
                </a:solidFill>
                <a:latin typeface="Trebuchet MS"/>
                <a:ea typeface="Trebuchet MS"/>
              </a:rPr>
              <a:t>Thank You!</a:t>
            </a:r>
            <a:br/>
            <a:br/>
            <a:br/>
            <a:endParaRPr b="0" lang="en-IN" sz="4000" spc="-1" strike="noStrike">
              <a:latin typeface="Arial"/>
            </a:endParaRPr>
          </a:p>
        </p:txBody>
      </p:sp>
      <p:sp>
        <p:nvSpPr>
          <p:cNvPr id="332" name="CustomShape 3"/>
          <p:cNvSpPr/>
          <p:nvPr/>
        </p:nvSpPr>
        <p:spPr>
          <a:xfrm>
            <a:off x="7582320" y="0"/>
            <a:ext cx="1355760" cy="1576800"/>
          </a:xfrm>
          <a:prstGeom prst="rect">
            <a:avLst/>
          </a:prstGeom>
          <a:blipFill rotWithShape="0">
            <a:blip r:embed="rId2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4"/>
          <p:cNvSpPr/>
          <p:nvPr/>
        </p:nvSpPr>
        <p:spPr>
          <a:xfrm>
            <a:off x="1413720" y="1034640"/>
            <a:ext cx="1355760" cy="23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tabLst>
                <a:tab algn="l" pos="0"/>
              </a:tabLst>
            </a:pPr>
            <a:r>
              <a:rPr b="0" i="1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#LifeKoKaroLift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0" y="0"/>
            <a:ext cx="9143280" cy="636120"/>
          </a:xfrm>
          <a:custGeom>
            <a:avLst/>
            <a:gdLst/>
            <a:ahLst/>
            <a:rect l="l" t="t" r="r" b="b"/>
            <a:pathLst>
              <a:path w="9144000" h="636905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2"/>
          <p:cNvSpPr/>
          <p:nvPr/>
        </p:nvSpPr>
        <p:spPr>
          <a:xfrm>
            <a:off x="7929360" y="210240"/>
            <a:ext cx="812880" cy="21636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CustomShape 3"/>
          <p:cNvSpPr/>
          <p:nvPr/>
        </p:nvSpPr>
        <p:spPr>
          <a:xfrm>
            <a:off x="389880" y="92520"/>
            <a:ext cx="694116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ffffff"/>
                </a:solidFill>
                <a:latin typeface="Trebuchet MS"/>
                <a:ea typeface="Trebuchet MS"/>
              </a:rPr>
              <a:t>Parameters Of Algorithmic Efficiency</a:t>
            </a:r>
            <a:br/>
            <a:endParaRPr b="0" lang="en-IN" sz="2400" spc="-1" strike="noStrike">
              <a:latin typeface="Arial"/>
            </a:endParaRPr>
          </a:p>
        </p:txBody>
      </p:sp>
      <p:sp>
        <p:nvSpPr>
          <p:cNvPr id="106" name="CustomShape 4"/>
          <p:cNvSpPr/>
          <p:nvPr/>
        </p:nvSpPr>
        <p:spPr>
          <a:xfrm>
            <a:off x="389880" y="946080"/>
            <a:ext cx="7960680" cy="349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There are 2 parameters that define the efficiency of an algorithm:</a:t>
            </a:r>
            <a:endParaRPr b="0" lang="en-IN" sz="1800" spc="-1" strike="noStrike">
              <a:latin typeface="Arial"/>
            </a:endParaRPr>
          </a:p>
          <a:p>
            <a:pPr lvl="1" marL="914400" indent="-342360">
              <a:lnSpc>
                <a:spcPct val="100000"/>
              </a:lnSpc>
              <a:buClr>
                <a:srgbClr val="000000"/>
              </a:buClr>
              <a:buFont typeface="Arial"/>
              <a:buChar char="○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Time Taken</a:t>
            </a:r>
            <a:endParaRPr b="0" lang="en-IN" sz="1800" spc="-1" strike="noStrike">
              <a:latin typeface="Arial"/>
            </a:endParaRPr>
          </a:p>
          <a:p>
            <a:pPr lvl="1" marL="914400" indent="-342360">
              <a:lnSpc>
                <a:spcPct val="100000"/>
              </a:lnSpc>
              <a:buClr>
                <a:srgbClr val="000000"/>
              </a:buClr>
              <a:buFont typeface="Arial"/>
              <a:buChar char="○"/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Memory space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Both of these parameters are calculated as a function of the input size, which is usually denoted by the variable ‘n’.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We tend to consider the worst case, i.e. the specific case in which the instruction set is executed a maximum number of times.</a:t>
            </a:r>
            <a:endParaRPr b="0" lang="en-IN" sz="18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There are three cases in the analysis of an algorithm:</a:t>
            </a:r>
            <a:endParaRPr b="0" lang="en-IN" sz="1800" spc="-1" strike="noStrike">
              <a:latin typeface="Arial"/>
            </a:endParaRPr>
          </a:p>
          <a:p>
            <a:pPr lvl="1" marL="1371600" indent="-342360">
              <a:lnSpc>
                <a:spcPct val="100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Best case</a:t>
            </a:r>
            <a:endParaRPr b="0" lang="en-IN" sz="1800" spc="-1" strike="noStrike">
              <a:latin typeface="Arial"/>
            </a:endParaRPr>
          </a:p>
          <a:p>
            <a:pPr lvl="1" marL="1371600" indent="-342360">
              <a:lnSpc>
                <a:spcPct val="100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Average case </a:t>
            </a:r>
            <a:endParaRPr b="0" lang="en-IN" sz="1800" spc="-1" strike="noStrike">
              <a:latin typeface="Arial"/>
            </a:endParaRPr>
          </a:p>
          <a:p>
            <a:pPr lvl="1" marL="1371600" indent="-342360">
              <a:lnSpc>
                <a:spcPct val="100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Worst case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0" y="0"/>
            <a:ext cx="9143280" cy="636120"/>
          </a:xfrm>
          <a:custGeom>
            <a:avLst/>
            <a:gdLst/>
            <a:ahLst/>
            <a:rect l="l" t="t" r="r" b="b"/>
            <a:pathLst>
              <a:path w="9144000" h="636905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2"/>
          <p:cNvSpPr/>
          <p:nvPr/>
        </p:nvSpPr>
        <p:spPr>
          <a:xfrm>
            <a:off x="7929360" y="210240"/>
            <a:ext cx="812880" cy="21636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3"/>
          <p:cNvSpPr/>
          <p:nvPr/>
        </p:nvSpPr>
        <p:spPr>
          <a:xfrm>
            <a:off x="389880" y="92520"/>
            <a:ext cx="694116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ffffff"/>
                </a:solidFill>
                <a:latin typeface="Trebuchet MS"/>
                <a:ea typeface="Trebuchet MS"/>
              </a:rPr>
              <a:t>Parameters Of Algorithmic Efficiency</a:t>
            </a:r>
            <a:br/>
            <a:br/>
            <a:endParaRPr b="0" lang="en-IN" sz="2400" spc="-1" strike="noStrike">
              <a:latin typeface="Arial"/>
            </a:endParaRPr>
          </a:p>
        </p:txBody>
      </p:sp>
      <p:sp>
        <p:nvSpPr>
          <p:cNvPr id="110" name="CustomShape 4"/>
          <p:cNvSpPr/>
          <p:nvPr/>
        </p:nvSpPr>
        <p:spPr>
          <a:xfrm>
            <a:off x="395280" y="825840"/>
            <a:ext cx="8352360" cy="95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algn="ctr">
              <a:lnSpc>
                <a:spcPct val="100000"/>
              </a:lnSpc>
              <a:tabLst>
                <a:tab algn="l" pos="0"/>
              </a:tabLst>
            </a:pPr>
            <a:r>
              <a:rPr b="1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Best Case</a:t>
            </a:r>
            <a:endParaRPr b="0" lang="en-IN" sz="2400" spc="-1" strike="noStrike"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IN" sz="2400" spc="-1" strike="noStrike">
              <a:latin typeface="Arial"/>
            </a:endParaRPr>
          </a:p>
          <a:p>
            <a:pPr marL="457200" algn="ctr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When the element to be searched is present at the first position</a:t>
            </a:r>
            <a:endParaRPr b="0" lang="en-IN" sz="1800" spc="-1" strike="noStrike">
              <a:latin typeface="Arial"/>
            </a:endParaRPr>
          </a:p>
        </p:txBody>
      </p:sp>
      <p:graphicFrame>
        <p:nvGraphicFramePr>
          <p:cNvPr id="111" name="Table 5"/>
          <p:cNvGraphicFramePr/>
          <p:nvPr/>
        </p:nvGraphicFramePr>
        <p:xfrm>
          <a:off x="1704600" y="2273040"/>
          <a:ext cx="5734440" cy="381960"/>
        </p:xfrm>
        <a:graphic>
          <a:graphicData uri="http://schemas.openxmlformats.org/drawingml/2006/table">
            <a:tbl>
              <a:tblPr/>
              <a:tblGrid>
                <a:gridCol w="637200"/>
                <a:gridCol w="637200"/>
                <a:gridCol w="637200"/>
                <a:gridCol w="637200"/>
                <a:gridCol w="637200"/>
                <a:gridCol w="637200"/>
                <a:gridCol w="637200"/>
                <a:gridCol w="637200"/>
                <a:gridCol w="637200"/>
              </a:tblGrid>
              <a:tr h="382320"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7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4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9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8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6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5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12" name="CustomShape 6"/>
          <p:cNvSpPr/>
          <p:nvPr/>
        </p:nvSpPr>
        <p:spPr>
          <a:xfrm>
            <a:off x="658080" y="3504600"/>
            <a:ext cx="7761600" cy="63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How many iterations will it take if we search for 1?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13" name="CustomShape 7"/>
          <p:cNvSpPr/>
          <p:nvPr/>
        </p:nvSpPr>
        <p:spPr>
          <a:xfrm rot="10800000">
            <a:off x="2014200" y="2743200"/>
            <a:ext cx="360" cy="45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0" y="0"/>
            <a:ext cx="9143280" cy="636120"/>
          </a:xfrm>
          <a:custGeom>
            <a:avLst/>
            <a:gdLst/>
            <a:ahLst/>
            <a:rect l="l" t="t" r="r" b="b"/>
            <a:pathLst>
              <a:path w="9144000" h="636905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2"/>
          <p:cNvSpPr/>
          <p:nvPr/>
        </p:nvSpPr>
        <p:spPr>
          <a:xfrm>
            <a:off x="7929360" y="210240"/>
            <a:ext cx="812880" cy="21636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3"/>
          <p:cNvSpPr/>
          <p:nvPr/>
        </p:nvSpPr>
        <p:spPr>
          <a:xfrm>
            <a:off x="389880" y="92520"/>
            <a:ext cx="694116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ffffff"/>
                </a:solidFill>
                <a:latin typeface="Trebuchet MS"/>
                <a:ea typeface="Trebuchet MS"/>
              </a:rPr>
              <a:t>Parameters Of Algorithmic Efficiency</a:t>
            </a:r>
            <a:br/>
            <a:br/>
            <a:endParaRPr b="0" lang="en-IN" sz="2400" spc="-1" strike="noStrike">
              <a:latin typeface="Arial"/>
            </a:endParaRPr>
          </a:p>
        </p:txBody>
      </p:sp>
      <p:sp>
        <p:nvSpPr>
          <p:cNvPr id="117" name="CustomShape 4"/>
          <p:cNvSpPr/>
          <p:nvPr/>
        </p:nvSpPr>
        <p:spPr>
          <a:xfrm>
            <a:off x="395280" y="825840"/>
            <a:ext cx="8352360" cy="95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Worst Case</a:t>
            </a:r>
            <a:endParaRPr b="0" lang="en-IN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IN" sz="2400" spc="-1" strike="noStrike">
              <a:latin typeface="Arial"/>
            </a:endParaRPr>
          </a:p>
          <a:p>
            <a:pPr lvl="1" marL="914400" indent="-342360">
              <a:lnSpc>
                <a:spcPct val="100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When the element to be searched is present at the last position</a:t>
            </a:r>
            <a:endParaRPr b="0" lang="en-IN" sz="1800" spc="-1" strike="noStrike">
              <a:latin typeface="Arial"/>
            </a:endParaRPr>
          </a:p>
          <a:p>
            <a:pPr lvl="1" marL="914400" indent="-342360">
              <a:lnSpc>
                <a:spcPct val="100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When the element to be searched is not present</a:t>
            </a:r>
            <a:endParaRPr b="0" lang="en-IN" sz="1800" spc="-1" strike="noStrike">
              <a:latin typeface="Arial"/>
            </a:endParaRPr>
          </a:p>
        </p:txBody>
      </p:sp>
      <p:graphicFrame>
        <p:nvGraphicFramePr>
          <p:cNvPr id="118" name="Table 5"/>
          <p:cNvGraphicFramePr/>
          <p:nvPr/>
        </p:nvGraphicFramePr>
        <p:xfrm>
          <a:off x="1704600" y="2501640"/>
          <a:ext cx="5734440" cy="381960"/>
        </p:xfrm>
        <a:graphic>
          <a:graphicData uri="http://schemas.openxmlformats.org/drawingml/2006/table">
            <a:tbl>
              <a:tblPr/>
              <a:tblGrid>
                <a:gridCol w="637200"/>
                <a:gridCol w="637200"/>
                <a:gridCol w="637200"/>
                <a:gridCol w="637200"/>
                <a:gridCol w="637200"/>
                <a:gridCol w="637200"/>
                <a:gridCol w="637200"/>
                <a:gridCol w="637200"/>
                <a:gridCol w="637200"/>
              </a:tblGrid>
              <a:tr h="382320"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7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4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9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8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6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5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19" name="CustomShape 6"/>
          <p:cNvSpPr/>
          <p:nvPr/>
        </p:nvSpPr>
        <p:spPr>
          <a:xfrm>
            <a:off x="658080" y="3428280"/>
            <a:ext cx="7761600" cy="63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How many iterations will it take if we search for 5?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Is it equal to the number of iterations taken to search 0 in the array?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20" name="CustomShape 7"/>
          <p:cNvSpPr/>
          <p:nvPr/>
        </p:nvSpPr>
        <p:spPr>
          <a:xfrm rot="10800000">
            <a:off x="7144200" y="2930760"/>
            <a:ext cx="360" cy="45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0" y="0"/>
            <a:ext cx="9143280" cy="636120"/>
          </a:xfrm>
          <a:custGeom>
            <a:avLst/>
            <a:gdLst/>
            <a:ahLst/>
            <a:rect l="l" t="t" r="r" b="b"/>
            <a:pathLst>
              <a:path w="9144000" h="636905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2"/>
          <p:cNvSpPr/>
          <p:nvPr/>
        </p:nvSpPr>
        <p:spPr>
          <a:xfrm>
            <a:off x="7929360" y="210240"/>
            <a:ext cx="812880" cy="21636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3"/>
          <p:cNvSpPr/>
          <p:nvPr/>
        </p:nvSpPr>
        <p:spPr>
          <a:xfrm>
            <a:off x="389880" y="92520"/>
            <a:ext cx="694116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ffffff"/>
                </a:solidFill>
                <a:latin typeface="Trebuchet MS"/>
                <a:ea typeface="Trebuchet MS"/>
              </a:rPr>
              <a:t>Parameters Of Algorithmic Efficiency</a:t>
            </a:r>
            <a:br/>
            <a:br/>
            <a:endParaRPr b="0" lang="en-IN" sz="2400" spc="-1" strike="noStrike">
              <a:latin typeface="Arial"/>
            </a:endParaRPr>
          </a:p>
        </p:txBody>
      </p:sp>
      <p:sp>
        <p:nvSpPr>
          <p:cNvPr id="124" name="CustomShape 4"/>
          <p:cNvSpPr/>
          <p:nvPr/>
        </p:nvSpPr>
        <p:spPr>
          <a:xfrm>
            <a:off x="395280" y="825840"/>
            <a:ext cx="8352360" cy="95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3200400">
              <a:lnSpc>
                <a:spcPct val="100000"/>
              </a:lnSpc>
              <a:tabLst>
                <a:tab algn="l" pos="0"/>
              </a:tabLst>
            </a:pPr>
            <a:r>
              <a:rPr b="1" lang="en" sz="2400" spc="-1" strike="noStrike">
                <a:solidFill>
                  <a:srgbClr val="000000"/>
                </a:solidFill>
                <a:latin typeface="Arial"/>
                <a:ea typeface="Arial"/>
              </a:rPr>
              <a:t>Average Case</a:t>
            </a:r>
            <a:endParaRPr b="0" lang="en-IN" sz="2400" spc="-1" strike="noStrike">
              <a:latin typeface="Arial"/>
            </a:endParaRPr>
          </a:p>
          <a:p>
            <a:pPr marL="3200400">
              <a:lnSpc>
                <a:spcPct val="100000"/>
              </a:lnSpc>
              <a:tabLst>
                <a:tab algn="l" pos="0"/>
              </a:tabLst>
            </a:pPr>
            <a:endParaRPr b="0" lang="en-IN" sz="2400" spc="-1" strike="noStrike">
              <a:latin typeface="Arial"/>
            </a:endParaRPr>
          </a:p>
          <a:p>
            <a:pPr lvl="1" marL="914400" indent="-342360">
              <a:lnSpc>
                <a:spcPct val="100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Consider all possible different types of input data and calculate the time taken for all those inputs</a:t>
            </a:r>
            <a:endParaRPr b="0" lang="en-IN" sz="1800" spc="-1" strike="noStrike">
              <a:latin typeface="Arial"/>
            </a:endParaRPr>
          </a:p>
          <a:p>
            <a:pPr lvl="1" marL="914400" indent="-342360">
              <a:lnSpc>
                <a:spcPct val="100000"/>
              </a:lnSpc>
              <a:buClr>
                <a:srgbClr val="000000"/>
              </a:buClr>
              <a:buFont typeface="Arial"/>
              <a:buChar char="○"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Find the arithmetic mean of all times. The obtained value is the time taken in the average case. </a:t>
            </a:r>
            <a:endParaRPr b="0" lang="en-IN" sz="1800" spc="-1" strike="noStrike">
              <a:latin typeface="Arial"/>
            </a:endParaRPr>
          </a:p>
        </p:txBody>
      </p:sp>
      <p:graphicFrame>
        <p:nvGraphicFramePr>
          <p:cNvPr id="125" name="Table 5"/>
          <p:cNvGraphicFramePr/>
          <p:nvPr/>
        </p:nvGraphicFramePr>
        <p:xfrm>
          <a:off x="1704600" y="2944440"/>
          <a:ext cx="5734440" cy="381960"/>
        </p:xfrm>
        <a:graphic>
          <a:graphicData uri="http://schemas.openxmlformats.org/drawingml/2006/table">
            <a:tbl>
              <a:tblPr/>
              <a:tblGrid>
                <a:gridCol w="637200"/>
                <a:gridCol w="637200"/>
                <a:gridCol w="637200"/>
                <a:gridCol w="637200"/>
                <a:gridCol w="637200"/>
                <a:gridCol w="637200"/>
                <a:gridCol w="637200"/>
                <a:gridCol w="637200"/>
                <a:gridCol w="637200"/>
              </a:tblGrid>
              <a:tr h="382320"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7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4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9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8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6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5</a:t>
                      </a:r>
                      <a:endParaRPr b="0" lang="en-IN" sz="1400" spc="-1" strike="noStrike"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6" name="CustomShape 6"/>
          <p:cNvSpPr/>
          <p:nvPr/>
        </p:nvSpPr>
        <p:spPr>
          <a:xfrm>
            <a:off x="690840" y="3499560"/>
            <a:ext cx="7761600" cy="63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Can you find the exact value of the average number of iterations?</a:t>
            </a: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If the array size is N, can you find a general formula for the average number of iterations using this algorithm?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0" y="0"/>
            <a:ext cx="9143280" cy="636120"/>
          </a:xfrm>
          <a:custGeom>
            <a:avLst/>
            <a:gdLst/>
            <a:ahLst/>
            <a:rect l="l" t="t" r="r" b="b"/>
            <a:pathLst>
              <a:path w="9144000" h="636905">
                <a:moveTo>
                  <a:pt x="0" y="0"/>
                </a:moveTo>
                <a:lnTo>
                  <a:pt x="9143981" y="0"/>
                </a:lnTo>
                <a:lnTo>
                  <a:pt x="9143981" y="636898"/>
                </a:lnTo>
                <a:lnTo>
                  <a:pt x="0" y="636898"/>
                </a:lnTo>
                <a:lnTo>
                  <a:pt x="0" y="0"/>
                </a:lnTo>
                <a:close/>
              </a:path>
            </a:pathLst>
          </a:custGeom>
          <a:solidFill>
            <a:srgbClr val="f4333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2"/>
          <p:cNvSpPr/>
          <p:nvPr/>
        </p:nvSpPr>
        <p:spPr>
          <a:xfrm>
            <a:off x="7929360" y="210240"/>
            <a:ext cx="812880" cy="216360"/>
          </a:xfrm>
          <a:prstGeom prst="rect">
            <a:avLst/>
          </a:prstGeom>
          <a:blipFill rotWithShape="0">
            <a:blip r:embed="rId1"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3"/>
          <p:cNvSpPr/>
          <p:nvPr/>
        </p:nvSpPr>
        <p:spPr>
          <a:xfrm>
            <a:off x="389880" y="92520"/>
            <a:ext cx="694116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>
            <a:noAutofit/>
          </a:bodyPr>
          <a:p>
            <a:pPr marL="12600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>
                <a:solidFill>
                  <a:srgbClr val="ffffff"/>
                </a:solidFill>
                <a:latin typeface="Trebuchet MS"/>
                <a:ea typeface="Trebuchet MS"/>
              </a:rPr>
              <a:t>Complexity Functions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30" name="CustomShape 4"/>
          <p:cNvSpPr/>
          <p:nvPr/>
        </p:nvSpPr>
        <p:spPr>
          <a:xfrm>
            <a:off x="349200" y="1172160"/>
            <a:ext cx="8393040" cy="142776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5"/>
          <p:cNvSpPr/>
          <p:nvPr/>
        </p:nvSpPr>
        <p:spPr>
          <a:xfrm>
            <a:off x="395280" y="636840"/>
            <a:ext cx="7164720" cy="349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Look at these two code snippets to find the duplicate IDs in an array:</a:t>
            </a: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IN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for (int i = 0; i &lt; id.length; i++) {</a:t>
            </a:r>
            <a:endParaRPr b="0" lang="en-IN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    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for (int j = i+1; j &lt; id.length; j++){</a:t>
            </a:r>
            <a:endParaRPr b="0" lang="en-IN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        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if (id[i] == id[j]) { </a:t>
            </a:r>
            <a:endParaRPr b="0" lang="en-IN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           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System.out.print(id[i] + " "); </a:t>
            </a:r>
            <a:endParaRPr b="0" lang="en-IN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           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break;    }}}</a:t>
            </a:r>
            <a:endParaRPr b="0" lang="en-IN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IN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for (int i = 0; i &lt; id.length; i++){</a:t>
            </a:r>
            <a:endParaRPr b="0" lang="en-IN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    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count[id[i]]++;</a:t>
            </a:r>
            <a:endParaRPr b="0" lang="en-IN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    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if (count[id[i]] == 2){</a:t>
            </a:r>
            <a:endParaRPr b="0" lang="en-IN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        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System.out.print(id[i] + " ");</a:t>
            </a:r>
            <a:endParaRPr b="0" lang="en-IN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    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}</a:t>
            </a:r>
            <a:endParaRPr b="0" lang="en-IN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    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System.out.println();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	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	</a:t>
            </a:r>
            <a:r>
              <a:rPr b="0" lang="en" sz="1600" spc="-1" strike="noStrike">
                <a:solidFill>
                  <a:srgbClr val="0000ff"/>
                </a:solidFill>
                <a:latin typeface="Courier New"/>
                <a:ea typeface="Courier New"/>
              </a:rPr>
              <a:t>}</a:t>
            </a:r>
            <a:endParaRPr b="0" lang="en-IN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n-IN" sz="1600" spc="-1" strike="noStrike">
              <a:latin typeface="Arial"/>
            </a:endParaRPr>
          </a:p>
        </p:txBody>
      </p:sp>
      <p:sp>
        <p:nvSpPr>
          <p:cNvPr id="132" name="CustomShape 6"/>
          <p:cNvSpPr/>
          <p:nvPr/>
        </p:nvSpPr>
        <p:spPr>
          <a:xfrm>
            <a:off x="349200" y="2668680"/>
            <a:ext cx="8393040" cy="164520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7"/>
          <p:cNvSpPr/>
          <p:nvPr/>
        </p:nvSpPr>
        <p:spPr>
          <a:xfrm>
            <a:off x="6612120" y="3135600"/>
            <a:ext cx="174528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SNIPPET 2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4" name="CustomShape 8"/>
          <p:cNvSpPr/>
          <p:nvPr/>
        </p:nvSpPr>
        <p:spPr>
          <a:xfrm>
            <a:off x="6612120" y="1511640"/>
            <a:ext cx="174528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Arial"/>
                <a:ea typeface="Arial"/>
              </a:rPr>
              <a:t>SNIPPET 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5" name="CustomShape 9"/>
          <p:cNvSpPr/>
          <p:nvPr/>
        </p:nvSpPr>
        <p:spPr>
          <a:xfrm>
            <a:off x="369360" y="4382640"/>
            <a:ext cx="835272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Arial"/>
                <a:ea typeface="Arial"/>
              </a:rPr>
              <a:t>Can you find the time and space complexity of both these snippets?</a:t>
            </a:r>
            <a:endParaRPr b="0" lang="en-IN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Arial"/>
                <a:ea typeface="Arial"/>
              </a:rPr>
              <a:t>Can we say that one algorithm is better than the other?</a:t>
            </a:r>
            <a:endParaRPr b="0" lang="en-IN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360</TotalTime>
  <Application>LibreOffice/7.0.0.3$Windows_X86_64 LibreOffice_project/8061b3e9204bef6b321a21033174034a5e2ea88e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en-IN</dc:language>
  <cp:lastModifiedBy/>
  <dcterms:modified xsi:type="dcterms:W3CDTF">2021-01-11T16:52:14Z</dcterms:modified>
  <cp:revision>3</cp:revision>
  <dc:subject/>
  <dc:title/>
</cp:coreProperties>
</file>